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28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6" r:id="rId21"/>
    <p:sldId id="277" r:id="rId22"/>
    <p:sldId id="278" r:id="rId23"/>
    <p:sldId id="279" r:id="rId24"/>
    <p:sldId id="281" r:id="rId25"/>
    <p:sldId id="280" r:id="rId26"/>
    <p:sldId id="282" r:id="rId2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napToGrid="0">
      <p:cViewPr varScale="1">
        <p:scale>
          <a:sx n="80" d="100"/>
          <a:sy n="80" d="100"/>
        </p:scale>
        <p:origin x="-96" y="-57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202E5FE-6519-401A-A7CC-AC03456CF22F}" type="datetimeFigureOut">
              <a:rPr lang="ru-RU" smtClean="0"/>
              <a:pPr/>
              <a:t>03.01.2024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70280AE-64AE-4314-A524-31495905218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5464815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0280AE-64AE-4314-A524-314959052189}" type="slidenum">
              <a:rPr lang="ru-RU" smtClean="0"/>
              <a:pPr/>
              <a:t>20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92013791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0280AE-64AE-4314-A524-314959052189}" type="slidenum">
              <a:rPr lang="ru-RU" smtClean="0"/>
              <a:pPr/>
              <a:t>21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1972539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0280AE-64AE-4314-A524-314959052189}" type="slidenum">
              <a:rPr lang="ru-RU" smtClean="0"/>
              <a:pPr/>
              <a:t>22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92228331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0280AE-64AE-4314-A524-314959052189}" type="slidenum">
              <a:rPr lang="ru-RU" smtClean="0"/>
              <a:pPr/>
              <a:t>23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0676237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0280AE-64AE-4314-A524-314959052189}" type="slidenum">
              <a:rPr lang="ru-RU" smtClean="0"/>
              <a:pPr/>
              <a:t>24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6051295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0280AE-64AE-4314-A524-314959052189}" type="slidenum">
              <a:rPr lang="ru-RU" smtClean="0"/>
              <a:pPr/>
              <a:t>25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6739034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172C1-FB44-4141-9C37-0DB18097C377}" type="datetimeFigureOut">
              <a:rPr lang="ru-RU" smtClean="0"/>
              <a:pPr/>
              <a:t>03.01.2024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77A04-7403-4F98-973A-2A5DAA6F094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91774676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172C1-FB44-4141-9C37-0DB18097C377}" type="datetimeFigureOut">
              <a:rPr lang="ru-RU" smtClean="0"/>
              <a:pPr/>
              <a:t>03.01.2024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77A04-7403-4F98-973A-2A5DAA6F094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0840130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172C1-FB44-4141-9C37-0DB18097C377}" type="datetimeFigureOut">
              <a:rPr lang="ru-RU" smtClean="0"/>
              <a:pPr/>
              <a:t>03.01.2024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77A04-7403-4F98-973A-2A5DAA6F094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7863142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172C1-FB44-4141-9C37-0DB18097C377}" type="datetimeFigureOut">
              <a:rPr lang="ru-RU" smtClean="0"/>
              <a:pPr/>
              <a:t>03.01.2024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77A04-7403-4F98-973A-2A5DAA6F094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2103018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172C1-FB44-4141-9C37-0DB18097C377}" type="datetimeFigureOut">
              <a:rPr lang="ru-RU" smtClean="0"/>
              <a:pPr/>
              <a:t>03.01.2024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77A04-7403-4F98-973A-2A5DAA6F094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54978231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10198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270247" cy="310198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172C1-FB44-4141-9C37-0DB18097C377}" type="datetimeFigureOut">
              <a:rPr lang="ru-RU" smtClean="0"/>
              <a:pPr/>
              <a:t>03.01.2024</a:t>
            </a:fld>
            <a:endParaRPr lang="ru-RU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77A04-7403-4F98-973A-2A5DAA6F094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0200605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172C1-FB44-4141-9C37-0DB18097C377}" type="datetimeFigureOut">
              <a:rPr lang="ru-RU" smtClean="0"/>
              <a:pPr/>
              <a:t>03.01.2024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77A04-7403-4F98-973A-2A5DAA6F094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41440582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172C1-FB44-4141-9C37-0DB18097C377}" type="datetimeFigureOut">
              <a:rPr lang="ru-RU" smtClean="0"/>
              <a:pPr/>
              <a:t>03.01.2024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77A04-7403-4F98-973A-2A5DAA6F094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2919289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172C1-FB44-4141-9C37-0DB18097C377}" type="datetimeFigureOut">
              <a:rPr lang="ru-RU" smtClean="0"/>
              <a:pPr/>
              <a:t>03.01.2024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77A04-7403-4F98-973A-2A5DAA6F094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1490795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172C1-FB44-4141-9C37-0DB18097C377}" type="datetimeFigureOut">
              <a:rPr lang="ru-RU" smtClean="0"/>
              <a:pPr/>
              <a:t>03.01.2024</a:t>
            </a:fld>
            <a:endParaRPr lang="ru-RU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ru-RU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77A04-7403-4F98-973A-2A5DAA6F094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6770843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9EF172C1-FB44-4141-9C37-0DB18097C377}" type="datetimeFigureOut">
              <a:rPr lang="ru-RU" smtClean="0"/>
              <a:pPr/>
              <a:t>03.01.2024</a:t>
            </a:fld>
            <a:endParaRPr lang="ru-RU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ru-RU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77A04-7403-4F98-973A-2A5DAA6F094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5753016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9EF172C1-FB44-4141-9C37-0DB18097C377}" type="datetimeFigureOut">
              <a:rPr lang="ru-RU" smtClean="0"/>
              <a:pPr/>
              <a:t>03.01.2024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E1577A04-7403-4F98-973A-2A5DAA6F094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2422267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rgbClr val="262626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hyperlink" Target="https://fipi.ru/itogovoe-sochinenie" TargetMode="External"/><Relationship Id="rId2" Type="http://schemas.openxmlformats.org/officeDocument/2006/relationships/hyperlink" Target="https://rustutors.ru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li/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12191999" cy="6858000"/>
          </a:xfrm>
          <a:prstGeom prst="rect">
            <a:avLst/>
          </a:prstGeom>
        </p:spPr>
      </p:pic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527926" y="1575890"/>
            <a:ext cx="6801612" cy="2104012"/>
          </a:xfrm>
        </p:spPr>
        <p:txBody>
          <a:bodyPr>
            <a:normAutofit/>
          </a:bodyPr>
          <a:lstStyle/>
          <a:p>
            <a:r>
              <a:rPr lang="ru-RU" sz="5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Как правильно писать итоговое сочинение?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3093448" y="3774016"/>
            <a:ext cx="516019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solidFill>
                  <a:schemeClr val="bg1"/>
                </a:solidFill>
              </a:rPr>
              <a:t>Инструкция по написанию итогового сочинения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5928732" y="5131342"/>
            <a:ext cx="25199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 smtClean="0">
                <a:solidFill>
                  <a:schemeClr val="bg1"/>
                </a:solidFill>
              </a:rPr>
              <a:t>.</a:t>
            </a:r>
            <a:endParaRPr lang="ru-RU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8363116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-322140"/>
            <a:ext cx="12192000" cy="7448295"/>
          </a:xfrm>
          <a:prstGeom prst="rect">
            <a:avLst/>
          </a:prstGeom>
        </p:spPr>
      </p:pic>
      <p:sp>
        <p:nvSpPr>
          <p:cNvPr id="7" name="Объект 2">
            <a:extLst>
              <a:ext uri="{FF2B5EF4-FFF2-40B4-BE49-F238E27FC236}">
                <a16:creationId xmlns:a16="http://schemas.microsoft.com/office/drawing/2014/main" xmlns="" id="{82079A5E-EF23-B144-B3A8-E2F9DC2E2D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7602" y="1711192"/>
            <a:ext cx="7818477" cy="5414963"/>
          </a:xfrm>
        </p:spPr>
        <p:txBody>
          <a:bodyPr anchor="t">
            <a:normAutofit/>
          </a:bodyPr>
          <a:lstStyle/>
          <a:p>
            <a:pPr marL="0" indent="0">
              <a:buNone/>
            </a:pPr>
            <a:r>
              <a:rPr lang="ru-RU" sz="2400" b="1" dirty="0" smtClean="0">
                <a:solidFill>
                  <a:schemeClr val="bg1">
                    <a:lumMod val="10000"/>
                  </a:schemeClr>
                </a:solidFill>
              </a:rPr>
              <a:t>1.</a:t>
            </a:r>
            <a:r>
              <a:rPr lang="ru-RU" sz="2400" dirty="0" smtClean="0">
                <a:solidFill>
                  <a:schemeClr val="bg1">
                    <a:lumMod val="10000"/>
                  </a:schemeClr>
                </a:solidFill>
              </a:rPr>
              <a:t> </a:t>
            </a:r>
            <a:r>
              <a:rPr lang="ru-RU" sz="3600" b="1" dirty="0" smtClean="0">
                <a:solidFill>
                  <a:schemeClr val="bg1">
                    <a:lumMod val="10000"/>
                  </a:schemeClr>
                </a:solidFill>
              </a:rPr>
              <a:t>Вступление</a:t>
            </a:r>
            <a:r>
              <a:rPr lang="ru-RU" sz="3600" b="1" dirty="0">
                <a:solidFill>
                  <a:schemeClr val="bg1">
                    <a:lumMod val="10000"/>
                  </a:schemeClr>
                </a:solidFill>
              </a:rPr>
              <a:t> </a:t>
            </a:r>
            <a:br>
              <a:rPr lang="ru-RU" sz="3600" b="1" dirty="0">
                <a:solidFill>
                  <a:schemeClr val="bg1">
                    <a:lumMod val="10000"/>
                  </a:schemeClr>
                </a:solidFill>
              </a:rPr>
            </a:br>
            <a:r>
              <a:rPr lang="ru-RU" sz="3600" b="1" dirty="0">
                <a:solidFill>
                  <a:schemeClr val="bg1">
                    <a:lumMod val="10000"/>
                  </a:schemeClr>
                </a:solidFill>
              </a:rPr>
              <a:t>2. Тезис </a:t>
            </a:r>
            <a:br>
              <a:rPr lang="ru-RU" sz="3600" b="1" dirty="0">
                <a:solidFill>
                  <a:schemeClr val="bg1">
                    <a:lumMod val="10000"/>
                  </a:schemeClr>
                </a:solidFill>
              </a:rPr>
            </a:br>
            <a:r>
              <a:rPr lang="ru-RU" sz="3600" b="1" dirty="0">
                <a:solidFill>
                  <a:schemeClr val="bg1">
                    <a:lumMod val="10000"/>
                  </a:schemeClr>
                </a:solidFill>
              </a:rPr>
              <a:t>3. Связка </a:t>
            </a:r>
            <a:br>
              <a:rPr lang="ru-RU" sz="3600" b="1" dirty="0">
                <a:solidFill>
                  <a:schemeClr val="bg1">
                    <a:lumMod val="10000"/>
                  </a:schemeClr>
                </a:solidFill>
              </a:rPr>
            </a:br>
            <a:r>
              <a:rPr lang="ru-RU" sz="3600" b="1" dirty="0">
                <a:solidFill>
                  <a:schemeClr val="bg1">
                    <a:lumMod val="10000"/>
                  </a:schemeClr>
                </a:solidFill>
              </a:rPr>
              <a:t>4. Аргумент №1 </a:t>
            </a:r>
            <a:br>
              <a:rPr lang="ru-RU" sz="3600" b="1" dirty="0">
                <a:solidFill>
                  <a:schemeClr val="bg1">
                    <a:lumMod val="10000"/>
                  </a:schemeClr>
                </a:solidFill>
              </a:rPr>
            </a:br>
            <a:r>
              <a:rPr lang="ru-RU" sz="3600" b="1" dirty="0">
                <a:solidFill>
                  <a:schemeClr val="bg1">
                    <a:lumMod val="10000"/>
                  </a:schemeClr>
                </a:solidFill>
              </a:rPr>
              <a:t>5. Микровывод </a:t>
            </a:r>
            <a:br>
              <a:rPr lang="ru-RU" sz="3600" b="1" dirty="0">
                <a:solidFill>
                  <a:schemeClr val="bg1">
                    <a:lumMod val="10000"/>
                  </a:schemeClr>
                </a:solidFill>
              </a:rPr>
            </a:br>
            <a:r>
              <a:rPr lang="ru-RU" sz="3600" b="1" dirty="0">
                <a:solidFill>
                  <a:schemeClr val="bg1">
                    <a:lumMod val="10000"/>
                  </a:schemeClr>
                </a:solidFill>
              </a:rPr>
              <a:t>6. Связка </a:t>
            </a:r>
            <a:br>
              <a:rPr lang="ru-RU" sz="3600" b="1" dirty="0">
                <a:solidFill>
                  <a:schemeClr val="bg1">
                    <a:lumMod val="10000"/>
                  </a:schemeClr>
                </a:solidFill>
              </a:rPr>
            </a:br>
            <a:r>
              <a:rPr lang="ru-RU" sz="3600" b="1" dirty="0">
                <a:solidFill>
                  <a:schemeClr val="bg1">
                    <a:lumMod val="10000"/>
                  </a:schemeClr>
                </a:solidFill>
              </a:rPr>
              <a:t>7. Аргумент №2 </a:t>
            </a:r>
            <a:br>
              <a:rPr lang="ru-RU" sz="3600" b="1" dirty="0">
                <a:solidFill>
                  <a:schemeClr val="bg1">
                    <a:lumMod val="10000"/>
                  </a:schemeClr>
                </a:solidFill>
              </a:rPr>
            </a:br>
            <a:r>
              <a:rPr lang="ru-RU" sz="3600" b="1" dirty="0">
                <a:solidFill>
                  <a:schemeClr val="bg1">
                    <a:lumMod val="10000"/>
                  </a:schemeClr>
                </a:solidFill>
              </a:rPr>
              <a:t>8. Микровывод </a:t>
            </a:r>
            <a:br>
              <a:rPr lang="ru-RU" sz="3600" b="1" dirty="0">
                <a:solidFill>
                  <a:schemeClr val="bg1">
                    <a:lumMod val="10000"/>
                  </a:schemeClr>
                </a:solidFill>
              </a:rPr>
            </a:br>
            <a:r>
              <a:rPr lang="ru-RU" sz="3600" b="1" dirty="0">
                <a:solidFill>
                  <a:schemeClr val="bg1">
                    <a:lumMod val="10000"/>
                  </a:schemeClr>
                </a:solidFill>
              </a:rPr>
              <a:t>9. Заключение  </a:t>
            </a:r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2123571" y="239863"/>
            <a:ext cx="7729728" cy="1188720"/>
          </a:xfrm>
        </p:spPr>
        <p:txBody>
          <a:bodyPr/>
          <a:lstStyle/>
          <a:p>
            <a:r>
              <a:rPr lang="ru-RU" dirty="0">
                <a:solidFill>
                  <a:schemeClr val="bg1">
                    <a:lumMod val="10000"/>
                  </a:schemeClr>
                </a:solidFill>
              </a:rPr>
              <a:t>ПЛАН ИТОГОВОГО СОЧИНЕНИЯ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2014756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-322140"/>
            <a:ext cx="12192000" cy="7448295"/>
          </a:xfrm>
          <a:prstGeom prst="rect">
            <a:avLst/>
          </a:prstGeom>
        </p:spPr>
      </p:pic>
      <p:sp>
        <p:nvSpPr>
          <p:cNvPr id="7" name="Объект 2">
            <a:extLst>
              <a:ext uri="{FF2B5EF4-FFF2-40B4-BE49-F238E27FC236}">
                <a16:creationId xmlns:a16="http://schemas.microsoft.com/office/drawing/2014/main" xmlns="" id="{82079A5E-EF23-B144-B3A8-E2F9DC2E2D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7602" y="1711192"/>
            <a:ext cx="9948359" cy="5414963"/>
          </a:xfrm>
        </p:spPr>
        <p:txBody>
          <a:bodyPr anchor="t">
            <a:normAutofit fontScale="77500" lnSpcReduction="2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ru-RU" sz="3600" dirty="0">
                <a:solidFill>
                  <a:schemeClr val="bg1">
                    <a:lumMod val="10000"/>
                  </a:schemeClr>
                </a:solidFill>
              </a:rPr>
              <a:t>Не стоит начинать сочинения с «атаки вопросами». (Пр. Что такое верность? Какую роль играет верность в отношениях? Что значит быть по-настоящему верным?) При таком подходе даются общие ответы обо всем и ни о чем. Дайте ответ на вопрос, сформулированный в теме сочинения, этого будет достаточно.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sz="3600" dirty="0">
                <a:solidFill>
                  <a:schemeClr val="bg1">
                    <a:lumMod val="10000"/>
                  </a:schemeClr>
                </a:solidFill>
              </a:rPr>
              <a:t>Во вступлении часто используются определения из словаря. Необходимо использовать их с умом. Они должны быть мотивированы темой.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sz="3600" dirty="0">
                <a:solidFill>
                  <a:schemeClr val="bg1">
                    <a:lumMod val="10000"/>
                  </a:schemeClr>
                </a:solidFill>
              </a:rPr>
              <a:t>Не увеличивайте объем вступления. Вступление должно составлять не более 15 % от всего сочинения.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sz="3600" dirty="0">
                <a:solidFill>
                  <a:schemeClr val="bg1">
                    <a:lumMod val="10000"/>
                  </a:schemeClr>
                </a:solidFill>
              </a:rPr>
              <a:t>Во вступлении должен быть обозначен проблемный вопрос  (это сама тема) и формулировка ключевого тезиса, который будете доказывать </a:t>
            </a:r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2123571" y="239863"/>
            <a:ext cx="7729728" cy="1188720"/>
          </a:xfrm>
        </p:spPr>
        <p:txBody>
          <a:bodyPr/>
          <a:lstStyle/>
          <a:p>
            <a:r>
              <a:rPr lang="ru-RU" dirty="0"/>
              <a:t>КАК ПИСАТЬ ВСТУПЛЕНИЕ</a:t>
            </a:r>
            <a:endParaRPr lang="ru-RU" b="1" dirty="0">
              <a:solidFill>
                <a:schemeClr val="bg1">
                  <a:lumMod val="1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9035140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-322140"/>
            <a:ext cx="12192000" cy="7448295"/>
          </a:xfrm>
          <a:prstGeom prst="rect">
            <a:avLst/>
          </a:prstGeom>
        </p:spPr>
      </p:pic>
      <p:sp>
        <p:nvSpPr>
          <p:cNvPr id="7" name="Объект 2">
            <a:extLst>
              <a:ext uri="{FF2B5EF4-FFF2-40B4-BE49-F238E27FC236}">
                <a16:creationId xmlns:a16="http://schemas.microsoft.com/office/drawing/2014/main" xmlns="" id="{82079A5E-EF23-B144-B3A8-E2F9DC2E2D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7602" y="1711192"/>
            <a:ext cx="9948359" cy="5414963"/>
          </a:xfrm>
        </p:spPr>
        <p:txBody>
          <a:bodyPr anchor="t">
            <a:normAutofit fontScale="62500" lnSpcReduction="20000"/>
          </a:bodyPr>
          <a:lstStyle/>
          <a:p>
            <a:r>
              <a:rPr lang="ru-RU" sz="3600" dirty="0">
                <a:solidFill>
                  <a:schemeClr val="accent1">
                    <a:lumMod val="50000"/>
                  </a:schemeClr>
                </a:solidFill>
              </a:rPr>
              <a:t>Заключение должно  соответствовать  вступлению / теме / основному тексту сочинения по содержанию.</a:t>
            </a:r>
          </a:p>
          <a:p>
            <a:r>
              <a:rPr lang="ru-RU" sz="3600" dirty="0">
                <a:solidFill>
                  <a:schemeClr val="accent1">
                    <a:lumMod val="50000"/>
                  </a:schemeClr>
                </a:solidFill>
              </a:rPr>
              <a:t>Перед написанием заключения нужно перечитать вступление, вспомнив проблемы, поставленные в нем, и сделать так, чтобы заключение </a:t>
            </a:r>
            <a:r>
              <a:rPr lang="ru-RU" sz="3600" b="1" dirty="0">
                <a:solidFill>
                  <a:schemeClr val="accent1">
                    <a:lumMod val="50000"/>
                  </a:schemeClr>
                </a:solidFill>
              </a:rPr>
              <a:t>обязательно </a:t>
            </a:r>
            <a:r>
              <a:rPr lang="ru-RU" sz="3600" dirty="0">
                <a:solidFill>
                  <a:schemeClr val="accent1">
                    <a:lumMod val="50000"/>
                  </a:schemeClr>
                </a:solidFill>
              </a:rPr>
              <a:t>перекликалось со вступлением, так как отсутствие связи между вступлением и заключением  является одной из самых распространенных содержательно-композиционных ошибок.</a:t>
            </a:r>
          </a:p>
          <a:p>
            <a:endParaRPr lang="ru-RU" sz="3600" dirty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ru-RU" sz="3600" dirty="0">
                <a:solidFill>
                  <a:schemeClr val="accent1">
                    <a:lumMod val="50000"/>
                  </a:schemeClr>
                </a:solidFill>
              </a:rPr>
              <a:t>В заключении можно:</a:t>
            </a:r>
            <a:br>
              <a:rPr lang="ru-RU" sz="3600" dirty="0">
                <a:solidFill>
                  <a:schemeClr val="accent1">
                    <a:lumMod val="50000"/>
                  </a:schemeClr>
                </a:solidFill>
              </a:rPr>
            </a:br>
            <a:r>
              <a:rPr lang="ru-RU" sz="3600" dirty="0">
                <a:solidFill>
                  <a:schemeClr val="accent1">
                    <a:lumMod val="50000"/>
                  </a:schemeClr>
                </a:solidFill>
              </a:rPr>
              <a:t/>
            </a:r>
            <a:br>
              <a:rPr lang="ru-RU" sz="3600" dirty="0">
                <a:solidFill>
                  <a:schemeClr val="accent1">
                    <a:lumMod val="50000"/>
                  </a:schemeClr>
                </a:solidFill>
              </a:rPr>
            </a:br>
            <a:r>
              <a:rPr lang="ru-RU" sz="3600" dirty="0">
                <a:solidFill>
                  <a:schemeClr val="accent1">
                    <a:lumMod val="50000"/>
                  </a:schemeClr>
                </a:solidFill>
              </a:rPr>
              <a:t>- подвести итог всего рассуждения</a:t>
            </a:r>
            <a:br>
              <a:rPr lang="ru-RU" sz="3600" dirty="0">
                <a:solidFill>
                  <a:schemeClr val="accent1">
                    <a:lumMod val="50000"/>
                  </a:schemeClr>
                </a:solidFill>
              </a:rPr>
            </a:br>
            <a:r>
              <a:rPr lang="ru-RU" sz="3600" dirty="0">
                <a:solidFill>
                  <a:schemeClr val="accent1">
                    <a:lumMod val="50000"/>
                  </a:schemeClr>
                </a:solidFill>
              </a:rPr>
              <a:t>- использовать уместную цитату, содержащую суть главной мысли сочинения</a:t>
            </a:r>
            <a:br>
              <a:rPr lang="ru-RU" sz="3600" dirty="0">
                <a:solidFill>
                  <a:schemeClr val="accent1">
                    <a:lumMod val="50000"/>
                  </a:schemeClr>
                </a:solidFill>
              </a:rPr>
            </a:br>
            <a:r>
              <a:rPr lang="ru-RU" sz="3600" dirty="0">
                <a:solidFill>
                  <a:schemeClr val="accent1">
                    <a:lumMod val="50000"/>
                  </a:schemeClr>
                </a:solidFill>
              </a:rPr>
              <a:t>- дать краткий и точный ответ на вопрос темы.</a:t>
            </a:r>
          </a:p>
          <a:p>
            <a:r>
              <a:rPr lang="ru-RU" sz="3600" b="1" dirty="0">
                <a:solidFill>
                  <a:schemeClr val="accent1">
                    <a:lumMod val="50000"/>
                  </a:schemeClr>
                </a:solidFill>
              </a:rPr>
              <a:t>Объем заключения:</a:t>
            </a:r>
            <a:r>
              <a:rPr lang="ru-RU" sz="3600" dirty="0">
                <a:solidFill>
                  <a:schemeClr val="accent1">
                    <a:lumMod val="50000"/>
                  </a:schemeClr>
                </a:solidFill>
              </a:rPr>
              <a:t> не более 15% от всего сочинения.</a:t>
            </a:r>
            <a:endParaRPr lang="ru-RU" sz="3600" dirty="0">
              <a:solidFill>
                <a:schemeClr val="bg1">
                  <a:lumMod val="10000"/>
                </a:schemeClr>
              </a:solidFill>
            </a:endParaRPr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2123571" y="239863"/>
            <a:ext cx="7729728" cy="1188720"/>
          </a:xfrm>
        </p:spPr>
        <p:txBody>
          <a:bodyPr/>
          <a:lstStyle/>
          <a:p>
            <a:r>
              <a:rPr lang="ru-RU" dirty="0"/>
              <a:t>КАК ПИСАТЬ ЗАКЛЮЧЕНИЕ</a:t>
            </a:r>
            <a:endParaRPr lang="ru-RU" b="1" dirty="0">
              <a:solidFill>
                <a:schemeClr val="bg1">
                  <a:lumMod val="1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547774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-322140"/>
            <a:ext cx="12192000" cy="7448295"/>
          </a:xfrm>
          <a:prstGeom prst="rect">
            <a:avLst/>
          </a:prstGeom>
        </p:spPr>
      </p:pic>
      <p:sp>
        <p:nvSpPr>
          <p:cNvPr id="7" name="Объект 2">
            <a:extLst>
              <a:ext uri="{FF2B5EF4-FFF2-40B4-BE49-F238E27FC236}">
                <a16:creationId xmlns:a16="http://schemas.microsoft.com/office/drawing/2014/main" xmlns="" id="{82079A5E-EF23-B144-B3A8-E2F9DC2E2D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7602" y="1711192"/>
            <a:ext cx="9948359" cy="5414963"/>
          </a:xfrm>
        </p:spPr>
        <p:txBody>
          <a:bodyPr anchor="t">
            <a:normAutofit fontScale="92500" lnSpcReduction="10000"/>
          </a:bodyPr>
          <a:lstStyle/>
          <a:p>
            <a:pPr fontAlgn="base"/>
            <a:r>
              <a:rPr lang="ru-RU" sz="3600" dirty="0">
                <a:solidFill>
                  <a:schemeClr val="accent1">
                    <a:lumMod val="50000"/>
                  </a:schemeClr>
                </a:solidFill>
              </a:rPr>
              <a:t>Формулировка тезиса зависит от </a:t>
            </a:r>
            <a:r>
              <a:rPr lang="ru-RU" sz="3600" b="1" dirty="0">
                <a:solidFill>
                  <a:schemeClr val="accent1">
                    <a:lumMod val="50000"/>
                  </a:schemeClr>
                </a:solidFill>
              </a:rPr>
              <a:t>ТЕМЫ сочинения.</a:t>
            </a:r>
          </a:p>
          <a:p>
            <a:pPr fontAlgn="base"/>
            <a:r>
              <a:rPr lang="ru-RU" sz="3600" dirty="0">
                <a:solidFill>
                  <a:schemeClr val="accent1">
                    <a:lumMod val="50000"/>
                  </a:schemeClr>
                </a:solidFill>
              </a:rPr>
              <a:t>Если тема сочинения дана в виде </a:t>
            </a:r>
            <a:r>
              <a:rPr lang="ru-RU" sz="3600" b="1" dirty="0">
                <a:solidFill>
                  <a:schemeClr val="accent1">
                    <a:lumMod val="50000"/>
                  </a:schemeClr>
                </a:solidFill>
              </a:rPr>
              <a:t>вопроса</a:t>
            </a:r>
            <a:r>
              <a:rPr lang="ru-RU" sz="3600" dirty="0">
                <a:solidFill>
                  <a:schemeClr val="accent1">
                    <a:lumMod val="50000"/>
                  </a:schemeClr>
                </a:solidFill>
              </a:rPr>
              <a:t>, то тезис – это </a:t>
            </a:r>
            <a:r>
              <a:rPr lang="ru-RU" sz="3600" b="1" dirty="0">
                <a:solidFill>
                  <a:schemeClr val="accent1">
                    <a:lumMod val="50000"/>
                  </a:schemeClr>
                </a:solidFill>
              </a:rPr>
              <a:t>ответ на вопрос. </a:t>
            </a:r>
          </a:p>
          <a:p>
            <a:pPr fontAlgn="base"/>
            <a:r>
              <a:rPr lang="ru-RU" sz="3600" dirty="0">
                <a:solidFill>
                  <a:schemeClr val="accent1">
                    <a:lumMod val="50000"/>
                  </a:schemeClr>
                </a:solidFill>
              </a:rPr>
              <a:t>Если тема сформулирована в виде </a:t>
            </a:r>
            <a:r>
              <a:rPr lang="ru-RU" sz="3600" b="1" dirty="0">
                <a:solidFill>
                  <a:schemeClr val="accent1">
                    <a:lumMod val="50000"/>
                  </a:schemeClr>
                </a:solidFill>
              </a:rPr>
              <a:t>метафорического высказывания</a:t>
            </a:r>
            <a:r>
              <a:rPr lang="ru-RU" sz="3600" dirty="0">
                <a:solidFill>
                  <a:schemeClr val="accent1">
                    <a:lumMod val="50000"/>
                  </a:schemeClr>
                </a:solidFill>
              </a:rPr>
              <a:t>, то тезис – </a:t>
            </a:r>
            <a:r>
              <a:rPr lang="ru-RU" sz="3600" b="1" dirty="0">
                <a:solidFill>
                  <a:schemeClr val="accent1">
                    <a:lumMod val="50000"/>
                  </a:schemeClr>
                </a:solidFill>
              </a:rPr>
              <a:t>это расшифровка высказывания. </a:t>
            </a:r>
          </a:p>
          <a:p>
            <a:pPr fontAlgn="base"/>
            <a:r>
              <a:rPr lang="ru-RU" sz="3600" dirty="0">
                <a:solidFill>
                  <a:schemeClr val="accent1">
                    <a:lumMod val="50000"/>
                  </a:schemeClr>
                </a:solidFill>
              </a:rPr>
              <a:t>Если тема сформулирована в виде цитаты, которую не нужно расшифровывать, то </a:t>
            </a:r>
            <a:r>
              <a:rPr lang="ru-RU" sz="3600" b="1" dirty="0">
                <a:solidFill>
                  <a:schemeClr val="accent1">
                    <a:lumMod val="50000"/>
                  </a:schemeClr>
                </a:solidFill>
              </a:rPr>
              <a:t>необходимо пересказать мысль своими словами, расширить ее, распространить.</a:t>
            </a:r>
            <a:r>
              <a:rPr lang="ru-RU" sz="3600" dirty="0">
                <a:solidFill>
                  <a:schemeClr val="accent1">
                    <a:lumMod val="50000"/>
                  </a:schemeClr>
                </a:solidFill>
              </a:rPr>
              <a:t> </a:t>
            </a:r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2123571" y="239863"/>
            <a:ext cx="7729728" cy="1188720"/>
          </a:xfrm>
        </p:spPr>
        <p:txBody>
          <a:bodyPr/>
          <a:lstStyle/>
          <a:p>
            <a:r>
              <a:rPr lang="ru-RU" dirty="0">
                <a:solidFill>
                  <a:schemeClr val="bg1">
                    <a:lumMod val="10000"/>
                  </a:schemeClr>
                </a:solidFill>
              </a:rPr>
              <a:t>КАК СФОРМУЛИРОВАТЬ ТЕЗИС</a:t>
            </a:r>
            <a:endParaRPr lang="ru-RU" b="1" dirty="0">
              <a:solidFill>
                <a:schemeClr val="bg1">
                  <a:lumMod val="1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4326585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-322140"/>
            <a:ext cx="12192000" cy="7448295"/>
          </a:xfrm>
          <a:prstGeom prst="rect">
            <a:avLst/>
          </a:prstGeom>
        </p:spPr>
      </p:pic>
      <p:sp>
        <p:nvSpPr>
          <p:cNvPr id="7" name="Объект 2">
            <a:extLst>
              <a:ext uri="{FF2B5EF4-FFF2-40B4-BE49-F238E27FC236}">
                <a16:creationId xmlns:a16="http://schemas.microsoft.com/office/drawing/2014/main" xmlns="" id="{82079A5E-EF23-B144-B3A8-E2F9DC2E2D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7602" y="1711192"/>
            <a:ext cx="9948359" cy="5414963"/>
          </a:xfrm>
        </p:spPr>
        <p:txBody>
          <a:bodyPr anchor="t">
            <a:normAutofit fontScale="70000" lnSpcReduction="20000"/>
          </a:bodyPr>
          <a:lstStyle/>
          <a:p>
            <a:pPr fontAlgn="base"/>
            <a:r>
              <a:rPr lang="ru-RU" sz="3600" b="1" dirty="0">
                <a:solidFill>
                  <a:schemeClr val="accent1">
                    <a:lumMod val="50000"/>
                  </a:schemeClr>
                </a:solidFill>
              </a:rPr>
              <a:t>Аргумент должен подтверждать тезис</a:t>
            </a:r>
          </a:p>
          <a:p>
            <a:pPr fontAlgn="base"/>
            <a:r>
              <a:rPr lang="ru-RU" sz="3600" b="1" dirty="0">
                <a:solidFill>
                  <a:schemeClr val="accent1">
                    <a:lumMod val="50000"/>
                  </a:schemeClr>
                </a:solidFill>
              </a:rPr>
              <a:t>Кол-во аргументов.</a:t>
            </a:r>
            <a:r>
              <a:rPr lang="ru-RU" sz="3600" dirty="0">
                <a:solidFill>
                  <a:schemeClr val="accent1">
                    <a:lumMod val="50000"/>
                  </a:schemeClr>
                </a:solidFill>
              </a:rPr>
              <a:t> Можно использовать 1 аргумент, но в этом случае необходимо дать комплексный анализ произведения в рамках темы. Не следует перегружать сочинение литературными аргументами ни для набора слов, ни для получения хорошей оценки, количество не влияет на оценку, важно качество аргумента.</a:t>
            </a:r>
          </a:p>
          <a:p>
            <a:pPr fontAlgn="base"/>
            <a:r>
              <a:rPr lang="ru-RU" sz="36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3600" b="1" dirty="0">
                <a:solidFill>
                  <a:schemeClr val="accent1">
                    <a:lumMod val="50000"/>
                  </a:schemeClr>
                </a:solidFill>
              </a:rPr>
              <a:t>Качество аргумента. </a:t>
            </a:r>
            <a:r>
              <a:rPr lang="ru-RU" sz="3600" dirty="0">
                <a:solidFill>
                  <a:schemeClr val="accent1">
                    <a:lumMod val="50000"/>
                  </a:schemeClr>
                </a:solidFill>
              </a:rPr>
              <a:t>Используйте для подтверждения тезиса только то произведение, которое вы читали, чтобы не допустить фактических ошибок. Не пересказывайте произведение. Необходим анализ и ваши рассуждения. Каждый аргумент должен действительно подтверждать ваш тезис, поэтому необходимо делать </a:t>
            </a:r>
            <a:r>
              <a:rPr lang="ru-RU" sz="3600" dirty="0" err="1">
                <a:solidFill>
                  <a:schemeClr val="accent1">
                    <a:lumMod val="50000"/>
                  </a:schemeClr>
                </a:solidFill>
              </a:rPr>
              <a:t>микровыводы</a:t>
            </a:r>
            <a:r>
              <a:rPr lang="ru-RU" sz="3600" dirty="0">
                <a:solidFill>
                  <a:schemeClr val="accent1">
                    <a:lumMod val="50000"/>
                  </a:schemeClr>
                </a:solidFill>
              </a:rPr>
              <a:t>, соответствующие теме и тезису.</a:t>
            </a:r>
            <a:r>
              <a:rPr lang="ru-RU" sz="4000" dirty="0">
                <a:solidFill>
                  <a:schemeClr val="accent1">
                    <a:lumMod val="50000"/>
                  </a:schemeClr>
                </a:solidFill>
              </a:rPr>
              <a:t/>
            </a:r>
            <a:br>
              <a:rPr lang="ru-RU" sz="4000" dirty="0">
                <a:solidFill>
                  <a:schemeClr val="accent1">
                    <a:lumMod val="50000"/>
                  </a:schemeClr>
                </a:solidFill>
              </a:rPr>
            </a:br>
            <a:endParaRPr lang="ru-RU" sz="40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2123571" y="239863"/>
            <a:ext cx="7729728" cy="1188720"/>
          </a:xfrm>
        </p:spPr>
        <p:txBody>
          <a:bodyPr/>
          <a:lstStyle/>
          <a:p>
            <a:r>
              <a:rPr lang="ru-RU" dirty="0"/>
              <a:t>ТРЕБОВАНИЕ К АРГУМЕНТАЦИИ</a:t>
            </a:r>
            <a:endParaRPr lang="ru-RU" b="1" dirty="0">
              <a:solidFill>
                <a:schemeClr val="bg1">
                  <a:lumMod val="1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8576047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-322140"/>
            <a:ext cx="12192000" cy="7448295"/>
          </a:xfrm>
          <a:prstGeom prst="rect">
            <a:avLst/>
          </a:prstGeom>
        </p:spPr>
      </p:pic>
      <p:sp>
        <p:nvSpPr>
          <p:cNvPr id="7" name="Объект 2">
            <a:extLst>
              <a:ext uri="{FF2B5EF4-FFF2-40B4-BE49-F238E27FC236}">
                <a16:creationId xmlns:a16="http://schemas.microsoft.com/office/drawing/2014/main" xmlns="" id="{82079A5E-EF23-B144-B3A8-E2F9DC2E2D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7602" y="1711192"/>
            <a:ext cx="9948359" cy="5414963"/>
          </a:xfrm>
        </p:spPr>
        <p:txBody>
          <a:bodyPr anchor="t">
            <a:normAutofit fontScale="62500" lnSpcReduction="20000"/>
          </a:bodyPr>
          <a:lstStyle/>
          <a:p>
            <a:pPr fontAlgn="base"/>
            <a:r>
              <a:rPr lang="ru-RU" sz="4400" dirty="0">
                <a:solidFill>
                  <a:schemeClr val="accent1">
                    <a:lumMod val="50000"/>
                  </a:schemeClr>
                </a:solidFill>
              </a:rPr>
              <a:t>ТЕМА: </a:t>
            </a:r>
            <a:r>
              <a:rPr lang="ru-RU" sz="3600" i="1" dirty="0">
                <a:solidFill>
                  <a:schemeClr val="accent1">
                    <a:lumMod val="50000"/>
                  </a:schemeClr>
                </a:solidFill>
              </a:rPr>
              <a:t>Можно ли утверждать, что время лечит? </a:t>
            </a:r>
          </a:p>
          <a:p>
            <a:r>
              <a:rPr lang="ru-RU" sz="4400" dirty="0">
                <a:solidFill>
                  <a:schemeClr val="accent1">
                    <a:lumMod val="50000"/>
                  </a:schemeClr>
                </a:solidFill>
              </a:rPr>
              <a:t>ТЕЗИС: </a:t>
            </a:r>
            <a:r>
              <a:rPr lang="ru-RU" sz="3600" i="1" dirty="0">
                <a:solidFill>
                  <a:schemeClr val="accent1">
                    <a:lumMod val="50000"/>
                  </a:schemeClr>
                </a:solidFill>
              </a:rPr>
              <a:t>Можно долго спорить о том, лечит время, или нет. Кто-то скажет, лечит. Кто-то скажет, нет, и все они будут правы. Это зависит от раны. Но кое-что оспаривать мы не можем – время учит. И оно является самым лучшим учителем. Время учит нас терпению и терпимости к тем, кто любит нас и кого любим мы, учит нас беречь их и ценить каждую секунду рядом с ними».</a:t>
            </a:r>
            <a:endParaRPr lang="ru-RU" sz="3600" dirty="0">
              <a:solidFill>
                <a:schemeClr val="accent1">
                  <a:lumMod val="50000"/>
                </a:schemeClr>
              </a:solidFill>
            </a:endParaRPr>
          </a:p>
          <a:p>
            <a:pPr fontAlgn="base"/>
            <a:r>
              <a:rPr lang="ru-RU" sz="4400" dirty="0">
                <a:solidFill>
                  <a:schemeClr val="accent1">
                    <a:lumMod val="50000"/>
                  </a:schemeClr>
                </a:solidFill>
              </a:rPr>
              <a:t>АРГУМЕНТ:</a:t>
            </a:r>
            <a:r>
              <a:rPr lang="ru-RU" sz="3600" i="1" dirty="0">
                <a:solidFill>
                  <a:schemeClr val="accent1">
                    <a:lumMod val="50000"/>
                  </a:schemeClr>
                </a:solidFill>
              </a:rPr>
              <a:t> В романе Льва Николаевича Толстого «Война и мир» Наташа Ростова переживает смерть любимого человека. Она не хочет никого видеть, ни с кем разговаривать, так как считает, что никто не сможет разделить с ней ее горе. Ей не могут помочь ни врачи, ни родные. Выздоровление приносит время. Лишь оно помогло свыкнуться с мыслью о смерти любимого, притупило боль. Вслед за этим к Наташе приходит душевное спокойствие, новая любовь к Пьеру Безухову и счастье. Этот пример ярко иллюстрирует, что время – лучший лекарь для несчастной любви.</a:t>
            </a:r>
            <a:endParaRPr lang="ru-RU" sz="36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2123571" y="239863"/>
            <a:ext cx="7729728" cy="1188720"/>
          </a:xfrm>
        </p:spPr>
        <p:txBody>
          <a:bodyPr/>
          <a:lstStyle/>
          <a:p>
            <a:r>
              <a:rPr lang="ru-RU" dirty="0"/>
              <a:t>ОБРАЗЕЦ АРГУМЕНТА</a:t>
            </a:r>
            <a:endParaRPr lang="ru-RU" b="1" dirty="0">
              <a:solidFill>
                <a:schemeClr val="bg1">
                  <a:lumMod val="1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8698554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-322140"/>
            <a:ext cx="12192000" cy="7448295"/>
          </a:xfrm>
          <a:prstGeom prst="rect">
            <a:avLst/>
          </a:prstGeom>
        </p:spPr>
      </p:pic>
      <p:sp>
        <p:nvSpPr>
          <p:cNvPr id="7" name="Объект 2">
            <a:extLst>
              <a:ext uri="{FF2B5EF4-FFF2-40B4-BE49-F238E27FC236}">
                <a16:creationId xmlns:a16="http://schemas.microsoft.com/office/drawing/2014/main" xmlns="" id="{82079A5E-EF23-B144-B3A8-E2F9DC2E2D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7602" y="1711192"/>
            <a:ext cx="9948359" cy="5414963"/>
          </a:xfrm>
        </p:spPr>
        <p:txBody>
          <a:bodyPr anchor="t">
            <a:normAutofit fontScale="92500" lnSpcReduction="20000"/>
          </a:bodyPr>
          <a:lstStyle/>
          <a:p>
            <a:pPr fontAlgn="base"/>
            <a:r>
              <a:rPr lang="ru-RU" sz="4400" b="1" dirty="0">
                <a:solidFill>
                  <a:schemeClr val="accent1">
                    <a:lumMod val="50000"/>
                  </a:schemeClr>
                </a:solidFill>
              </a:rPr>
              <a:t>Связка</a:t>
            </a:r>
            <a:r>
              <a:rPr lang="ru-RU" sz="4400" dirty="0">
                <a:solidFill>
                  <a:schemeClr val="accent1">
                    <a:lumMod val="50000"/>
                  </a:schemeClr>
                </a:solidFill>
              </a:rPr>
              <a:t> - это переход от одной мысли к другой (от одной части сочинения к другой) Необходимо плавно переходить от тезиса к аргументации, связывая между собой каждое предложение.</a:t>
            </a:r>
          </a:p>
          <a:p>
            <a:pPr fontAlgn="base"/>
            <a:endParaRPr lang="ru-RU" sz="4400" dirty="0">
              <a:solidFill>
                <a:schemeClr val="accent1">
                  <a:lumMod val="50000"/>
                </a:schemeClr>
              </a:solidFill>
            </a:endParaRPr>
          </a:p>
          <a:p>
            <a:pPr fontAlgn="base"/>
            <a:r>
              <a:rPr lang="ru-RU" sz="4400" b="1" dirty="0">
                <a:solidFill>
                  <a:schemeClr val="accent1">
                    <a:lumMod val="50000"/>
                  </a:schemeClr>
                </a:solidFill>
              </a:rPr>
              <a:t>Микровывод</a:t>
            </a:r>
            <a:r>
              <a:rPr lang="ru-RU" sz="4400" dirty="0">
                <a:solidFill>
                  <a:schemeClr val="accent1">
                    <a:lumMod val="50000"/>
                  </a:schemeClr>
                </a:solidFill>
              </a:rPr>
              <a:t> – вывод после примера из литературы, в котором будет объяснено,  как именно данный пример подтверждает тезис.</a:t>
            </a:r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2123571" y="239863"/>
            <a:ext cx="7729728" cy="1188720"/>
          </a:xfrm>
        </p:spPr>
        <p:txBody>
          <a:bodyPr/>
          <a:lstStyle/>
          <a:p>
            <a:r>
              <a:rPr lang="ru-RU" dirty="0"/>
              <a:t>ЧТО ТАКОЕ «СВЯЗКА» И «МИКРОВЫВОД»</a:t>
            </a:r>
            <a:endParaRPr lang="ru-RU" b="1" dirty="0">
              <a:solidFill>
                <a:schemeClr val="bg1">
                  <a:lumMod val="1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4707446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-322140"/>
            <a:ext cx="12192000" cy="7448295"/>
          </a:xfrm>
          <a:prstGeom prst="rect">
            <a:avLst/>
          </a:prstGeom>
        </p:spPr>
      </p:pic>
      <p:sp>
        <p:nvSpPr>
          <p:cNvPr id="7" name="Объект 2">
            <a:extLst>
              <a:ext uri="{FF2B5EF4-FFF2-40B4-BE49-F238E27FC236}">
                <a16:creationId xmlns:a16="http://schemas.microsoft.com/office/drawing/2014/main" xmlns="" id="{82079A5E-EF23-B144-B3A8-E2F9DC2E2D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7602" y="1711192"/>
            <a:ext cx="9948359" cy="5414963"/>
          </a:xfrm>
        </p:spPr>
        <p:txBody>
          <a:bodyPr anchor="t">
            <a:normAutofit fontScale="85000" lnSpcReduction="20000"/>
          </a:bodyPr>
          <a:lstStyle/>
          <a:p>
            <a:r>
              <a:rPr lang="ru-RU" sz="4400" dirty="0">
                <a:solidFill>
                  <a:schemeClr val="accent1">
                    <a:lumMod val="50000"/>
                  </a:schemeClr>
                </a:solidFill>
              </a:rPr>
              <a:t>1) Прочитайте тему.</a:t>
            </a:r>
            <a:br>
              <a:rPr lang="ru-RU" sz="4400" dirty="0">
                <a:solidFill>
                  <a:schemeClr val="accent1">
                    <a:lumMod val="50000"/>
                  </a:schemeClr>
                </a:solidFill>
              </a:rPr>
            </a:br>
            <a:r>
              <a:rPr lang="ru-RU" sz="4400" dirty="0">
                <a:solidFill>
                  <a:schemeClr val="accent1">
                    <a:lumMod val="50000"/>
                  </a:schemeClr>
                </a:solidFill>
              </a:rPr>
              <a:t>2) Вспомните произведения, связанные с темой, подберите аргументы.</a:t>
            </a:r>
            <a:br>
              <a:rPr lang="ru-RU" sz="4400" dirty="0">
                <a:solidFill>
                  <a:schemeClr val="accent1">
                    <a:lumMod val="50000"/>
                  </a:schemeClr>
                </a:solidFill>
              </a:rPr>
            </a:br>
            <a:r>
              <a:rPr lang="ru-RU" sz="4400" dirty="0">
                <a:solidFill>
                  <a:schemeClr val="accent1">
                    <a:lumMod val="50000"/>
                  </a:schemeClr>
                </a:solidFill>
              </a:rPr>
              <a:t>3) Напишите тезис и аргументы в черновик.</a:t>
            </a:r>
            <a:br>
              <a:rPr lang="ru-RU" sz="4400" dirty="0">
                <a:solidFill>
                  <a:schemeClr val="accent1">
                    <a:lumMod val="50000"/>
                  </a:schemeClr>
                </a:solidFill>
              </a:rPr>
            </a:br>
            <a:r>
              <a:rPr lang="ru-RU" sz="4400" dirty="0">
                <a:solidFill>
                  <a:schemeClr val="accent1">
                    <a:lumMod val="50000"/>
                  </a:schemeClr>
                </a:solidFill>
              </a:rPr>
              <a:t>4) Только потом стоит подумать о вступлении и заключении. Подумайте, как можно ввести тему сочинения, чтобы это не было искусственно. </a:t>
            </a:r>
          </a:p>
          <a:p>
            <a:r>
              <a:rPr lang="ru-RU" sz="4400" dirty="0">
                <a:solidFill>
                  <a:schemeClr val="accent1">
                    <a:lumMod val="50000"/>
                  </a:schemeClr>
                </a:solidFill>
              </a:rPr>
              <a:t>5) Сформулируйте связки между каждой частью сочинения, прежде чем начнете </a:t>
            </a:r>
            <a:r>
              <a:rPr lang="ru-RU" sz="4400" dirty="0" smtClean="0">
                <a:solidFill>
                  <a:schemeClr val="accent1">
                    <a:lumMod val="50000"/>
                  </a:schemeClr>
                </a:solidFill>
              </a:rPr>
              <a:t>писать.</a:t>
            </a:r>
            <a:endParaRPr lang="ru-RU" sz="44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945151" y="100166"/>
            <a:ext cx="7729728" cy="1188720"/>
          </a:xfrm>
        </p:spPr>
        <p:txBody>
          <a:bodyPr/>
          <a:lstStyle/>
          <a:p>
            <a:r>
              <a:rPr lang="ru-RU" dirty="0">
                <a:solidFill>
                  <a:schemeClr val="bg1">
                    <a:lumMod val="10000"/>
                  </a:schemeClr>
                </a:solidFill>
              </a:rPr>
              <a:t>АЛГОРИТМ НАПИСАНИЯ СОЧИНЕНИЯ</a:t>
            </a:r>
            <a:endParaRPr lang="ru-RU" b="1" dirty="0">
              <a:solidFill>
                <a:schemeClr val="bg1">
                  <a:lumMod val="1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0940765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-221779"/>
            <a:ext cx="12192000" cy="7448295"/>
          </a:xfrm>
          <a:prstGeom prst="rect">
            <a:avLst/>
          </a:prstGeom>
        </p:spPr>
      </p:pic>
      <p:sp>
        <p:nvSpPr>
          <p:cNvPr id="7" name="Объект 2">
            <a:extLst>
              <a:ext uri="{FF2B5EF4-FFF2-40B4-BE49-F238E27FC236}">
                <a16:creationId xmlns:a16="http://schemas.microsoft.com/office/drawing/2014/main" xmlns="" id="{82079A5E-EF23-B144-B3A8-E2F9DC2E2D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4825" y="1677738"/>
            <a:ext cx="11169419" cy="808984"/>
          </a:xfrm>
        </p:spPr>
        <p:txBody>
          <a:bodyPr anchor="t">
            <a:normAutofit/>
          </a:bodyPr>
          <a:lstStyle/>
          <a:p>
            <a:pPr marL="0" indent="0" algn="ctr">
              <a:buNone/>
            </a:pPr>
            <a:r>
              <a:rPr lang="ru-RU" sz="4400" dirty="0" smtClean="0"/>
              <a:t>ТИПИЧНЫЕ </a:t>
            </a:r>
            <a:r>
              <a:rPr lang="ru-RU" sz="4400" dirty="0"/>
              <a:t>ОШИБКИ: ЧАСТЬ 1</a:t>
            </a:r>
            <a:endParaRPr lang="ru-RU" sz="44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945151" y="100165"/>
            <a:ext cx="7729728" cy="1427551"/>
          </a:xfrm>
        </p:spPr>
        <p:txBody>
          <a:bodyPr>
            <a:normAutofit fontScale="90000"/>
          </a:bodyPr>
          <a:lstStyle/>
          <a:p>
            <a:r>
              <a:rPr lang="ru-RU" dirty="0"/>
              <a:t>ТИПИЧНЫЕ ОШИБКИ ПРИ НАПИСАНИИ ИТОГОВОГО </a:t>
            </a:r>
            <a:r>
              <a:rPr lang="ru-RU" dirty="0" smtClean="0"/>
              <a:t>СОЧИНЕНИя</a:t>
            </a:r>
            <a:br>
              <a:rPr lang="ru-RU" dirty="0" smtClean="0"/>
            </a:br>
            <a:r>
              <a:rPr lang="ru-RU" sz="1300" b="1" dirty="0">
                <a:solidFill>
                  <a:schemeClr val="accent1">
                    <a:lumMod val="50000"/>
                  </a:schemeClr>
                </a:solidFill>
              </a:rPr>
              <a:t>по рекомендациям экспертов ФИПИ</a:t>
            </a:r>
            <a:r>
              <a:rPr lang="ru-RU" sz="1300" dirty="0">
                <a:solidFill>
                  <a:schemeClr val="accent1">
                    <a:lumMod val="50000"/>
                  </a:schemeClr>
                </a:solidFill>
              </a:rPr>
              <a:t/>
            </a:r>
            <a:br>
              <a:rPr lang="ru-RU" sz="1300" dirty="0">
                <a:solidFill>
                  <a:schemeClr val="accent1">
                    <a:lumMod val="50000"/>
                  </a:schemeClr>
                </a:solidFill>
              </a:rPr>
            </a:br>
            <a:endParaRPr lang="ru-RU" sz="1300" b="1" dirty="0">
              <a:solidFill>
                <a:schemeClr val="bg1">
                  <a:lumMod val="10000"/>
                </a:schemeClr>
              </a:solidFill>
            </a:endParaRPr>
          </a:p>
        </p:txBody>
      </p:sp>
      <p:sp>
        <p:nvSpPr>
          <p:cNvPr id="6" name="Объект 2">
            <a:extLst>
              <a:ext uri="{FF2B5EF4-FFF2-40B4-BE49-F238E27FC236}">
                <a16:creationId xmlns:a16="http://schemas.microsoft.com/office/drawing/2014/main" xmlns="" id="{80A43AED-7BB5-9648-AC31-93499383BA9A}"/>
              </a:ext>
            </a:extLst>
          </p:cNvPr>
          <p:cNvSpPr txBox="1">
            <a:spLocks/>
          </p:cNvSpPr>
          <p:nvPr/>
        </p:nvSpPr>
        <p:spPr>
          <a:xfrm>
            <a:off x="278044" y="2357326"/>
            <a:ext cx="11301025" cy="450067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6858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9144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1430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312863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484313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65735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882775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base"/>
            <a:r>
              <a:rPr lang="ru-RU" sz="2000" b="1" dirty="0" smtClean="0">
                <a:solidFill>
                  <a:schemeClr val="bg1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Отсутствие связок</a:t>
            </a:r>
            <a:r>
              <a:rPr lang="ru-RU" sz="2000" dirty="0" smtClean="0">
                <a:solidFill>
                  <a:schemeClr val="bg1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между содержательными частями сочинения: вступлением и заключением, основной частью сочинения и заключением.</a:t>
            </a:r>
          </a:p>
          <a:p>
            <a:pPr fontAlgn="base"/>
            <a:r>
              <a:rPr lang="ru-RU" sz="2000" b="1" dirty="0" smtClean="0">
                <a:solidFill>
                  <a:schemeClr val="bg1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Пропорциональность частей сочинения.</a:t>
            </a:r>
            <a:r>
              <a:rPr lang="ru-RU" sz="2000" dirty="0" smtClean="0">
                <a:solidFill>
                  <a:schemeClr val="bg1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Вступление и заключение в совокупности должны составлять не более 1/3 всего сочинения. Основная часть – 2/3.</a:t>
            </a:r>
          </a:p>
          <a:p>
            <a:pPr fontAlgn="base"/>
            <a:r>
              <a:rPr lang="ru-RU" sz="2000" b="1" dirty="0" smtClean="0">
                <a:solidFill>
                  <a:schemeClr val="bg1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Неумение строго следовать теме</a:t>
            </a:r>
            <a:r>
              <a:rPr lang="ru-RU" sz="2000" dirty="0" smtClean="0">
                <a:solidFill>
                  <a:schemeClr val="bg1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сочинения в ходе рассуждения.</a:t>
            </a:r>
          </a:p>
          <a:p>
            <a:pPr fontAlgn="base"/>
            <a:r>
              <a:rPr lang="ru-RU" sz="2000" b="1" dirty="0" smtClean="0">
                <a:solidFill>
                  <a:schemeClr val="bg1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Неумение композиционно выстраивать</a:t>
            </a:r>
            <a:r>
              <a:rPr lang="ru-RU" sz="2000" dirty="0" smtClean="0">
                <a:solidFill>
                  <a:schemeClr val="bg1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свое сочинение в соответствии с темой и основной мыслью.  </a:t>
            </a:r>
          </a:p>
          <a:p>
            <a:pPr fontAlgn="base"/>
            <a:r>
              <a:rPr lang="ru-RU" sz="2000" b="1" dirty="0" smtClean="0">
                <a:solidFill>
                  <a:schemeClr val="bg1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Огромное количество лишней информации во вступлении и заключении. </a:t>
            </a:r>
            <a:r>
              <a:rPr lang="ru-RU" sz="2000" dirty="0" smtClean="0">
                <a:solidFill>
                  <a:schemeClr val="bg1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Однако слишком короткое и необоснованное заключение – это тоже плохо. Оно должно действительно обобщать и подытоживать всю работу. Отсутствие заключения являются серьезной логической ошибкой. Заключение должно содержательно соответствовать  вступлению / теме / основному тексту сочинения. </a:t>
            </a:r>
          </a:p>
          <a:p>
            <a:endParaRPr lang="ru-RU" sz="2000" dirty="0">
              <a:solidFill>
                <a:schemeClr val="bg1">
                  <a:lumMod val="1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6732207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-221779"/>
            <a:ext cx="12192000" cy="7448295"/>
          </a:xfrm>
          <a:prstGeom prst="rect">
            <a:avLst/>
          </a:prstGeom>
        </p:spPr>
      </p:pic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945151" y="100165"/>
            <a:ext cx="7729728" cy="1427551"/>
          </a:xfrm>
        </p:spPr>
        <p:txBody>
          <a:bodyPr>
            <a:normAutofit/>
          </a:bodyPr>
          <a:lstStyle/>
          <a:p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ТИПИЧНЫЕ ОШИБКИ:ЧАСТЬ 2</a:t>
            </a:r>
            <a:endParaRPr lang="ru-RU" sz="3200" b="1" dirty="0">
              <a:solidFill>
                <a:schemeClr val="bg1">
                  <a:lumMod val="1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635619" y="2272595"/>
            <a:ext cx="10805531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fontAlgn="base">
              <a:buFont typeface="Wingdings" panose="05000000000000000000" pitchFamily="2" charset="2"/>
              <a:buChar char="Ø"/>
            </a:pPr>
            <a:r>
              <a:rPr lang="ru-RU" sz="2400" b="1" dirty="0">
                <a:solidFill>
                  <a:schemeClr val="bg1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Отсутствие во вступлении проблемного вопроса </a:t>
            </a:r>
            <a:r>
              <a:rPr lang="ru-RU" sz="2400" dirty="0">
                <a:solidFill>
                  <a:schemeClr val="bg1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(это сама тема) и формулировки ключевого </a:t>
            </a:r>
            <a:r>
              <a:rPr lang="ru-RU" sz="2400" b="1" dirty="0">
                <a:solidFill>
                  <a:schemeClr val="bg1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тезиса,</a:t>
            </a:r>
            <a:r>
              <a:rPr lang="ru-RU" sz="2400" dirty="0">
                <a:solidFill>
                  <a:schemeClr val="bg1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который будете доказывать.</a:t>
            </a:r>
          </a:p>
          <a:p>
            <a:pPr marL="342900" indent="-342900" fontAlgn="base">
              <a:buFont typeface="Wingdings" panose="05000000000000000000" pitchFamily="2" charset="2"/>
              <a:buChar char="Ø"/>
            </a:pPr>
            <a:r>
              <a:rPr lang="ru-RU" sz="2400" b="1" dirty="0">
                <a:solidFill>
                  <a:schemeClr val="bg1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Нечеткое формулирование тезисов, </a:t>
            </a:r>
            <a:r>
              <a:rPr lang="ru-RU" sz="2400" dirty="0">
                <a:solidFill>
                  <a:schemeClr val="bg1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затрудняющее их встраивание в логическую структуру сочинения; Если тезисов несколько, то не должно быть противоречия между тезисами, сформулированными в разных частях сочинения.</a:t>
            </a:r>
          </a:p>
          <a:p>
            <a:pPr marL="342900" indent="-342900" fontAlgn="base">
              <a:buFont typeface="Wingdings" panose="05000000000000000000" pitchFamily="2" charset="2"/>
              <a:buChar char="Ø"/>
            </a:pPr>
            <a:r>
              <a:rPr lang="ru-RU" sz="2400" b="1" dirty="0">
                <a:solidFill>
                  <a:schemeClr val="bg1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Слабые аргументы.</a:t>
            </a:r>
            <a:r>
              <a:rPr lang="ru-RU" sz="2400" dirty="0">
                <a:solidFill>
                  <a:schemeClr val="bg1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Являются таковыми, если не доказывают, неубедительно или поверхностно  подтверждают тезис.</a:t>
            </a:r>
          </a:p>
          <a:p>
            <a:pPr marL="342900" indent="-342900" fontAlgn="base">
              <a:buFont typeface="Wingdings" panose="05000000000000000000" pitchFamily="2" charset="2"/>
              <a:buChar char="Ø"/>
            </a:pPr>
            <a:r>
              <a:rPr lang="ru-RU" sz="2400" b="1" dirty="0">
                <a:solidFill>
                  <a:schemeClr val="bg1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Необоснованные повторы</a:t>
            </a:r>
            <a:r>
              <a:rPr lang="ru-RU" sz="2400" dirty="0">
                <a:solidFill>
                  <a:schemeClr val="bg1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одних и тех же мыслей.</a:t>
            </a:r>
          </a:p>
          <a:p>
            <a:pPr marL="342900" indent="-342900" fontAlgn="base">
              <a:buFont typeface="Wingdings" panose="05000000000000000000" pitchFamily="2" charset="2"/>
              <a:buChar char="Ø"/>
            </a:pPr>
            <a:r>
              <a:rPr lang="ru-RU" sz="2400" b="1" dirty="0">
                <a:solidFill>
                  <a:schemeClr val="bg1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Ошибки в делении текста на абзацы</a:t>
            </a:r>
            <a:r>
              <a:rPr lang="ru-RU" sz="2400" dirty="0">
                <a:solidFill>
                  <a:schemeClr val="bg1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и даже полное отсутствие абзацев. </a:t>
            </a:r>
          </a:p>
          <a:p>
            <a:pPr marL="342900" indent="-342900" fontAlgn="base">
              <a:buFont typeface="Wingdings" panose="05000000000000000000" pitchFamily="2" charset="2"/>
              <a:buChar char="Ø"/>
            </a:pPr>
            <a:r>
              <a:rPr lang="ru-RU" sz="2400" b="1" dirty="0">
                <a:solidFill>
                  <a:schemeClr val="bg1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Неумение оперировать абстрактными понятиями.</a:t>
            </a:r>
          </a:p>
          <a:p>
            <a:pPr marL="342900" indent="-342900" fontAlgn="base">
              <a:buFont typeface="Wingdings" panose="05000000000000000000" pitchFamily="2" charset="2"/>
              <a:buChar char="Ø"/>
            </a:pPr>
            <a:r>
              <a:rPr lang="ru-RU" sz="2400" b="1" dirty="0">
                <a:solidFill>
                  <a:schemeClr val="bg1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Неразличение понятий «пример» и «аргумент»,</a:t>
            </a:r>
            <a:r>
              <a:rPr lang="ru-RU" sz="2400" dirty="0">
                <a:solidFill>
                  <a:schemeClr val="bg1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неумение формулировать на основе примера микровывод, соотнесенный с выдвигаемым тезисом. </a:t>
            </a:r>
          </a:p>
        </p:txBody>
      </p:sp>
    </p:spTree>
    <p:extLst>
      <p:ext uri="{BB962C8B-B14F-4D97-AF65-F5344CB8AC3E}">
        <p14:creationId xmlns:p14="http://schemas.microsoft.com/office/powerpoint/2010/main" xmlns="" val="18307825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-288686"/>
            <a:ext cx="12192000" cy="7448295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94624" y="251014"/>
            <a:ext cx="9656956" cy="1188720"/>
          </a:xfrm>
        </p:spPr>
        <p:txBody>
          <a:bodyPr>
            <a:normAutofit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Требование №1: Объем итогового сочинения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69435" y="1561171"/>
            <a:ext cx="11240428" cy="5073805"/>
          </a:xfrm>
        </p:spPr>
        <p:txBody>
          <a:bodyPr>
            <a:normAutofit fontScale="92500" lnSpcReduction="2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ru-RU" sz="35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Рекомендуемое количество слов – </a:t>
            </a:r>
            <a:r>
              <a:rPr lang="ru-RU" sz="35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 350.</a:t>
            </a:r>
            <a:r>
              <a:rPr lang="ru-RU" sz="35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5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35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ru-RU" sz="35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Максимальное количество слов </a:t>
            </a:r>
            <a:r>
              <a:rPr lang="ru-RU" sz="35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сочинении не устанавливается.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sz="35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Если в сочинении </a:t>
            </a:r>
            <a:r>
              <a:rPr lang="ru-RU" sz="35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менее 250 слов </a:t>
            </a:r>
            <a:r>
              <a:rPr lang="ru-RU" sz="35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(в подсчет включаются все слова, в том числе и служебные), то выставляется </a:t>
            </a:r>
            <a:r>
              <a:rPr lang="ru-RU" sz="35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«НЕЗАЧЕТ» </a:t>
            </a:r>
            <a:r>
              <a:rPr lang="ru-RU" sz="35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 невыполнение требования № 1 и «незачет» за работу в целом (такое сочинение </a:t>
            </a:r>
            <a:r>
              <a:rPr lang="ru-RU" sz="35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 проверяется </a:t>
            </a:r>
            <a:r>
              <a:rPr lang="ru-RU" sz="35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критериям оценивания).</a:t>
            </a:r>
            <a:br>
              <a:rPr lang="ru-RU" sz="35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35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fontAlgn="base">
              <a:buNone/>
            </a:pP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>l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4470097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3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-221779"/>
            <a:ext cx="12192000" cy="7448295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635619" y="2272595"/>
            <a:ext cx="1080553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ru-RU" sz="2400" dirty="0">
                <a:solidFill>
                  <a:schemeClr val="bg1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</p:txBody>
      </p:sp>
      <p:sp>
        <p:nvSpPr>
          <p:cNvPr id="7" name="Прямоугольник 6"/>
          <p:cNvSpPr/>
          <p:nvPr/>
        </p:nvSpPr>
        <p:spPr>
          <a:xfrm rot="10800000" flipV="1">
            <a:off x="880946" y="655435"/>
            <a:ext cx="8842917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ru-RU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ru-RU" sz="28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одробный </a:t>
            </a:r>
            <a:r>
              <a:rPr lang="ru-RU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план и </a:t>
            </a:r>
            <a:r>
              <a:rPr lang="ru-RU" sz="28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структура </a:t>
            </a:r>
            <a:r>
              <a:rPr lang="ru-RU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итогового </a:t>
            </a:r>
            <a:r>
              <a:rPr lang="ru-RU" sz="28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сочинения</a:t>
            </a:r>
          </a:p>
          <a:p>
            <a:pPr fontAlgn="base"/>
            <a:endParaRPr lang="ru-RU" sz="2800" b="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base"/>
            <a:endParaRPr lang="ru-RU" sz="2800" b="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base"/>
            <a:r>
              <a:rPr lang="ru-RU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I. Вступление раскрывает основную мысль, вводит в круг рассматриваемых проблем.</a:t>
            </a:r>
          </a:p>
          <a:p>
            <a:pPr fontAlgn="base"/>
            <a:r>
              <a:rPr lang="ru-RU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Вступление состоит из 3 элементов:</a:t>
            </a:r>
            <a:endParaRPr lang="ru-RU" sz="28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+mj-lt"/>
              <a:buAutoNum type="arabicPeriod"/>
            </a:pP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объяснение ключевых слов темы или цитаты;</a:t>
            </a:r>
          </a:p>
          <a:p>
            <a:pPr>
              <a:buFont typeface="+mj-lt"/>
              <a:buAutoNum type="arabicPeriod"/>
            </a:pP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общие рассуждения о значимости предложенных для объяснения понятий в жизни</a:t>
            </a:r>
            <a:b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человека;</a:t>
            </a:r>
          </a:p>
          <a:p>
            <a:pPr>
              <a:buFont typeface="+mj-lt"/>
              <a:buAutoNum type="arabicPeriod"/>
            </a:pP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ответ-тезис на главный вопрос темы.</a:t>
            </a:r>
          </a:p>
          <a:p>
            <a:pPr fontAlgn="base"/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Все эти элементы последовательно располагаются друг за другом</a:t>
            </a:r>
            <a:r>
              <a:rPr lang="ru-RU" sz="28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8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4831909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3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-221779"/>
            <a:ext cx="12192000" cy="7448295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635619" y="2272595"/>
            <a:ext cx="1080553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ru-RU" sz="2400" dirty="0">
                <a:solidFill>
                  <a:schemeClr val="bg1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</p:txBody>
      </p:sp>
      <p:sp>
        <p:nvSpPr>
          <p:cNvPr id="7" name="Прямоугольник 6"/>
          <p:cNvSpPr/>
          <p:nvPr/>
        </p:nvSpPr>
        <p:spPr>
          <a:xfrm rot="10800000" flipV="1">
            <a:off x="340111" y="286982"/>
            <a:ext cx="11396546" cy="66787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Темы, предложенные для итогового сочинения, можно разделить на 3 типа: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тема-вопрос — задаём главный вопрос темы, на который будем отвечать в основной части. Будьте осторожны в формулировке вопроса: не уходите от темы. В этом случае можно использовать клише: «можно ли утверждать, что... », «почему можно говорить, что это высказывание справедливо», «действительно ли... » и т. д.,</a:t>
            </a:r>
          </a:p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тема-утверждение (в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т.ч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цитата) — требуется обосновать уже имеющееся утверждение,</a:t>
            </a:r>
          </a:p>
          <a:p>
            <a:pPr fontAlgn="base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тема — назывное предложение (ключевые слова). Нужно сформулировать свое суждение о каждом из них, дать ответы на поставленные вопросы.</a:t>
            </a:r>
            <a:b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/>
              <a:t/>
            </a:r>
            <a:br>
              <a:rPr lang="ru-RU" dirty="0"/>
            </a:br>
            <a:endParaRPr lang="ru-RU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5256064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3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-221779"/>
            <a:ext cx="12192000" cy="7448295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635619" y="2272595"/>
            <a:ext cx="1080553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ru-RU" sz="2400" dirty="0">
                <a:solidFill>
                  <a:schemeClr val="bg1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</p:txBody>
      </p:sp>
      <p:sp>
        <p:nvSpPr>
          <p:cNvPr id="7" name="Прямоугольник 6"/>
          <p:cNvSpPr/>
          <p:nvPr/>
        </p:nvSpPr>
        <p:spPr>
          <a:xfrm rot="10800000" flipV="1">
            <a:off x="635619" y="3002321"/>
            <a:ext cx="895442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ru-RU" sz="28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8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67268" y="613317"/>
            <a:ext cx="12377854" cy="66479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ru-RU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II. Основная часть раскрывает идею сочинения и связанные с ней вопросы, представляет систему доказательств выдвинутых положений.</a:t>
            </a:r>
          </a:p>
          <a:p>
            <a:pPr fontAlgn="base"/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Основная часть = Тезис + Аргумент(ы)</a:t>
            </a:r>
          </a:p>
          <a:p>
            <a:pPr fontAlgn="base"/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Тезис — это основная мысль сочинения, которую нужно аргументировано доказывать. Формулировка тезиса зависит от темы сочинения.</a:t>
            </a:r>
          </a:p>
          <a:p>
            <a:pPr fontAlgn="base"/>
            <a:endParaRPr lang="ru-RU" b="1" dirty="0" smtClean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base"/>
            <a:endParaRPr lang="ru-RU" b="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base"/>
            <a:r>
              <a:rPr lang="ru-RU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Помни</a:t>
            </a: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  <a:b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b="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ru-RU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</a:t>
            </a:r>
            <a:r>
              <a:rPr lang="ru-RU" sz="2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oбъeму</a:t>
            </a:r>
            <a:r>
              <a:rPr lang="ru-RU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oснoвнaя</a:t>
            </a:r>
            <a:r>
              <a:rPr lang="ru-RU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чaсть</a:t>
            </a:r>
            <a:r>
              <a:rPr lang="ru-RU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дoлжнa</a:t>
            </a:r>
            <a:r>
              <a:rPr lang="ru-RU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быть </a:t>
            </a:r>
            <a:r>
              <a:rPr lang="ru-RU" sz="2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бoльшe</a:t>
            </a:r>
            <a:r>
              <a:rPr lang="ru-RU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чeм</a:t>
            </a:r>
            <a:r>
              <a:rPr lang="ru-RU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вступлeниe</a:t>
            </a:r>
            <a:r>
              <a:rPr lang="ru-RU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 </a:t>
            </a:r>
            <a:r>
              <a:rPr lang="ru-RU" sz="2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зaключeниe</a:t>
            </a:r>
            <a:r>
              <a:rPr lang="ru-RU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вмeстe</a:t>
            </a:r>
            <a:r>
              <a:rPr lang="ru-RU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взятыe</a:t>
            </a:r>
            <a:r>
              <a:rPr lang="ru-RU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2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Тeзис</a:t>
            </a:r>
            <a:r>
              <a:rPr lang="ru-RU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пoдкpeплeнный</a:t>
            </a:r>
            <a:r>
              <a:rPr lang="ru-RU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apгумeнтoм</a:t>
            </a:r>
            <a:r>
              <a:rPr lang="ru-RU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мoжeт</a:t>
            </a:r>
            <a:r>
              <a:rPr lang="ru-RU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быть </a:t>
            </a:r>
            <a:r>
              <a:rPr lang="ru-RU" sz="2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всeгo</a:t>
            </a:r>
            <a:r>
              <a:rPr lang="ru-RU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oдин</a:t>
            </a:r>
            <a:r>
              <a:rPr lang="ru-RU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2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Оптимaльнoe</a:t>
            </a:r>
            <a:r>
              <a:rPr lang="ru-RU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кoличeствo</a:t>
            </a:r>
            <a:r>
              <a:rPr lang="ru-RU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литературных аргументов – 2.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2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Кaждoму</a:t>
            </a:r>
            <a:r>
              <a:rPr lang="ru-RU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тeзису</a:t>
            </a:r>
            <a:r>
              <a:rPr lang="ru-RU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2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свoй</a:t>
            </a:r>
            <a:r>
              <a:rPr lang="ru-RU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apгумeнт</a:t>
            </a:r>
            <a:r>
              <a:rPr lang="ru-RU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</a:p>
          <a:p>
            <a:pPr fontAlgn="base">
              <a:buFont typeface="Arial" panose="020B0604020202020204" pitchFamily="34" charset="0"/>
              <a:buChar char="•"/>
            </a:pPr>
            <a:r>
              <a:rPr lang="ru-RU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Связка - это переход от одной мысли к другой. Нужно плавно переходить от тезиса к аргументации.</a:t>
            </a:r>
            <a:br>
              <a:rPr lang="ru-RU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400" b="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2215695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3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-221779"/>
            <a:ext cx="12192000" cy="7448295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635619" y="2272595"/>
            <a:ext cx="1080553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ru-RU" sz="2400" dirty="0">
                <a:solidFill>
                  <a:schemeClr val="bg1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200722" y="197346"/>
            <a:ext cx="8943278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Аргумент нужно: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привести из литературных источников.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выделить в отдельный абзац.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конце каждого аргумента написать микровывод.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 одному тезису привести один литературный аргумент, но лучше, чтобы аргументов было два.</a:t>
            </a:r>
          </a:p>
          <a:p>
            <a:pPr fontAlgn="base">
              <a:buFont typeface="Arial" panose="020B0604020202020204" pitchFamily="34" charset="0"/>
              <a:buChar char="•"/>
            </a:pP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если тезисов несколько, то к каждому из них приводится свой аргумент!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/>
            </a:r>
            <a:b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</a:b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/>
            </a:r>
            <a:b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</a:b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7125302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3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-221779"/>
            <a:ext cx="12192000" cy="7448295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635619" y="2272595"/>
            <a:ext cx="1080553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ru-RU" sz="2400" dirty="0">
                <a:solidFill>
                  <a:schemeClr val="bg1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635619" y="749101"/>
            <a:ext cx="11452302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ru-RU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Аргумент состоит из 3 элементов:</a:t>
            </a:r>
            <a:endParaRPr lang="ru-RU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+mj-lt"/>
              <a:buAutoNum type="arabicPeriod"/>
            </a:pP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Обращение к литературному произведению - называем автора и произведение, его жанр (если знаем; если не знаем, то так и пишем — произведение», чтобы избежать фактических ошибок).</a:t>
            </a:r>
          </a:p>
          <a:p>
            <a:pPr>
              <a:buFont typeface="+mj-lt"/>
              <a:buAutoNum type="arabicPeriod"/>
            </a:pP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Его интерпретацию - здесь мы обращаемся к сюжету произведения или конкретному эпизоду, характеризуем героя(-ев). Желательно несколько раз упомянуть автора, используя речевые клише типа «автор повествует», «автор описывает», «писатель рассуждает», «поэт показывает», «автор считает» и т. п. Почему нельзя просто написать: «герой пошёл туда-то, сделал то-то» ? А потому что это будет уже не анализ, а простой пересказ.</a:t>
            </a:r>
          </a:p>
          <a:p>
            <a:pPr fontAlgn="base">
              <a:buFont typeface="+mj-lt"/>
              <a:buAutoNum type="arabicPeriod"/>
            </a:pP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Микровывод (он завершает только одну из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микротем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а не всё сочинение в целом; нужен для логичности и связности текста): в этой части мы, как правило, формулируем основную мысль всего упомянутого произведения или авторскую позицию по конкретной проблеме. Используем клише типа «писатель приходит к выводу... » и т. п.</a:t>
            </a:r>
            <a:b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/>
            </a:r>
            <a:b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</a:br>
            <a:endParaRPr lang="ru-RU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482219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3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-255233"/>
            <a:ext cx="12192000" cy="7448295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635619" y="2272595"/>
            <a:ext cx="1080553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ru-RU" sz="2400" dirty="0">
                <a:solidFill>
                  <a:schemeClr val="bg1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884664" y="585659"/>
            <a:ext cx="10723756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ru-RU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III. Заключение подводит итоги, содержит конечные выводы и оценки</a:t>
            </a:r>
            <a:r>
              <a:rPr lang="ru-RU" sz="24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fontAlgn="base"/>
            <a:endParaRPr lang="ru-RU" sz="2400" b="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base"/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 способа закончить сочинение: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Вывод.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Принято завершать сочинение выводом из всего вышесказанного, но нельзя повторять те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микровыводы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которые уже делались в сочинении после аргументов.</a:t>
            </a:r>
          </a:p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Заключение-призыв.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Не используй пафосные лозунги «Берегите нашу Землю!» . Лучше не использовать глаголы 2 -го лица: «берегите», «уважайте», «помните» . Ограничьтесь формами «нужно», «важно», «давайте» и т. д. .</a:t>
            </a:r>
          </a:p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Заключение — выражение надежды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позволяет избежать дублирования мысли, этических и логических ошибок. Выражать надежду нужно на что-нибудь позитивное.</a:t>
            </a:r>
          </a:p>
          <a:p>
            <a:pPr fontAlgn="base"/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Цитата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подходящая по смыслу и высказана уместно. Рекомендуем заранее подготовить цитаты по всем тематическим направлениям, чтобы соответствовало главной мысли сочинения.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b="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2059466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Электронные ресурсы: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smtClean="0">
                <a:hlinkClick r:id="rId2"/>
              </a:rPr>
              <a:t>1. </a:t>
            </a:r>
            <a:r>
              <a:rPr lang="en-US" dirty="0" smtClean="0">
                <a:hlinkClick r:id="rId2"/>
              </a:rPr>
              <a:t>https</a:t>
            </a:r>
            <a:r>
              <a:rPr lang="en-US" dirty="0">
                <a:hlinkClick r:id="rId2"/>
              </a:rPr>
              <a:t>://rustutors.ru</a:t>
            </a:r>
            <a:r>
              <a:rPr lang="en-US" dirty="0" smtClean="0">
                <a:hlinkClick r:id="rId2"/>
              </a:rPr>
              <a:t>/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>
                <a:hlinkClick r:id="rId3"/>
              </a:rPr>
              <a:t>2.</a:t>
            </a:r>
            <a:r>
              <a:rPr lang="en-US" dirty="0" smtClean="0">
                <a:hlinkClick r:id="rId3"/>
              </a:rPr>
              <a:t>https</a:t>
            </a:r>
            <a:r>
              <a:rPr lang="en-US" dirty="0">
                <a:hlinkClick r:id="rId3"/>
              </a:rPr>
              <a:t>://</a:t>
            </a:r>
            <a:r>
              <a:rPr lang="en-US" dirty="0" smtClean="0">
                <a:hlinkClick r:id="rId3"/>
              </a:rPr>
              <a:t>fipi.ru/itogovoe-sochinenie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>
                <a:hlinkClick r:id="rId4"/>
              </a:rPr>
              <a:t>3. </a:t>
            </a:r>
            <a:r>
              <a:rPr lang="en-US" dirty="0" smtClean="0">
                <a:hlinkClick r:id="rId4"/>
              </a:rPr>
              <a:t>https</a:t>
            </a:r>
            <a:r>
              <a:rPr lang="en-US" dirty="0">
                <a:hlinkClick r:id="rId4"/>
              </a:rPr>
              <a:t>://</a:t>
            </a:r>
            <a:r>
              <a:rPr lang="en-US" dirty="0" smtClean="0">
                <a:hlinkClick r:id="rId4"/>
              </a:rPr>
              <a:t>li</a:t>
            </a:r>
            <a:r>
              <a:rPr lang="en-US" dirty="0" smtClean="0"/>
              <a:t>t.1sept.ru/urok</a:t>
            </a:r>
            <a:r>
              <a:rPr lang="en-US" dirty="0"/>
              <a:t>/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3026908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-322140"/>
            <a:ext cx="12192000" cy="7448295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67522" y="-151161"/>
            <a:ext cx="9656956" cy="874383"/>
          </a:xfrm>
        </p:spPr>
        <p:txBody>
          <a:bodyPr>
            <a:normAutofit fontScale="90000"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Требование №2: «Самостоятельность написания итогового сочинения»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34176" y="894200"/>
            <a:ext cx="11285033" cy="6259575"/>
          </a:xfrm>
        </p:spPr>
        <p:txBody>
          <a:bodyPr>
            <a:no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Итоговое сочинение выполняется </a:t>
            </a: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самостоятельно. </a:t>
            </a:r>
            <a:endParaRPr lang="ru-RU" sz="24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2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 допускается списывание сочинения (фрагментов сочинения) из какого-либо источника или воспроизведение по памяти чужого текста (работа другого участника, текст, опубликованный в бумажном и (или) электронном виде, и др.). </a:t>
            </a:r>
            <a:endParaRPr lang="ru-RU" sz="24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Допускается </a:t>
            </a: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прямое или косвенное цитирование 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 обязательной ссылкой на источник (ссылка дается в свободной форме). </a:t>
            </a:r>
            <a:endParaRPr lang="ru-RU" sz="24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Объем цитирования 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 должен превышать объем собственного текста участника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buFont typeface="Wingdings" panose="05000000000000000000" pitchFamily="2" charset="2"/>
              <a:buChar char="Ø"/>
            </a:pPr>
            <a:endParaRPr lang="ru-RU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Если сочинение признано </a:t>
            </a: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несамостоятельным, 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 выставляется </a:t>
            </a: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«НЕЗАЧЕТ» 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 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невыполнение 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требования № 2 и </a:t>
            </a: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«НЕЗАЧЕТ» 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 работу в целом (такое сочинение не проверяется по критериям оценивания).</a:t>
            </a:r>
            <a:b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fontAlgn="base">
              <a:buNone/>
            </a:pPr>
            <a:r>
              <a:rPr lang="ru-RU" sz="2400" dirty="0">
                <a:solidFill>
                  <a:schemeClr val="tx1"/>
                </a:solidFill>
              </a:rPr>
              <a:t/>
            </a:r>
            <a:br>
              <a:rPr lang="ru-RU" sz="2400" dirty="0">
                <a:solidFill>
                  <a:schemeClr val="tx1"/>
                </a:solidFill>
              </a:rPr>
            </a:br>
            <a:r>
              <a:rPr lang="ru-RU" sz="2400" dirty="0">
                <a:solidFill>
                  <a:schemeClr val="tx1"/>
                </a:solidFill>
              </a:rPr>
              <a:t/>
            </a:r>
            <a:br>
              <a:rPr lang="ru-RU" sz="2400" dirty="0">
                <a:solidFill>
                  <a:schemeClr val="tx1"/>
                </a:solidFill>
              </a:rPr>
            </a:br>
            <a:endParaRPr lang="ru-RU" sz="2400" dirty="0">
              <a:solidFill>
                <a:schemeClr val="tx1"/>
              </a:solidFill>
            </a:endParaRPr>
          </a:p>
          <a:p>
            <a:endParaRPr lang="ru-RU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0382718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-322140"/>
            <a:ext cx="12192000" cy="7448295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16566" y="0"/>
            <a:ext cx="9656956" cy="696840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КРИТЕ</a:t>
            </a:r>
            <a:r>
              <a:rPr lang="ru-RU" dirty="0">
                <a:solidFill>
                  <a:schemeClr val="bg1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КРИТЕРИИ ИТОГОВОГО СОЧИНЕНИЯ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РИИ </a:t>
            </a:r>
            <a:r>
              <a:rPr lang="ru-RU" dirty="0">
                <a:solidFill>
                  <a:schemeClr val="bg1"/>
                </a:solidFill>
              </a:rPr>
              <a:t>ИТОГОВОГО </a:t>
            </a:r>
            <a:r>
              <a:rPr lang="ru-RU" dirty="0" smtClean="0">
                <a:solidFill>
                  <a:schemeClr val="bg1"/>
                </a:solidFill>
              </a:rPr>
              <a:t>СОЧИНЕНИЯ</a:t>
            </a:r>
            <a:r>
              <a:rPr lang="ru-RU" dirty="0">
                <a:solidFill>
                  <a:schemeClr val="bg1"/>
                </a:solidFill>
              </a:rPr>
              <a:t>КРИТЕРИИ </a:t>
            </a:r>
            <a:r>
              <a:rPr lang="ru-RU" dirty="0" smtClean="0">
                <a:solidFill>
                  <a:schemeClr val="bg1"/>
                </a:solidFill>
              </a:rPr>
              <a:t>ИТОГОВОГО</a:t>
            </a:r>
            <a:endParaRPr lang="ru-RU" dirty="0">
              <a:latin typeface="Georgia" panose="02040502050405020303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F43D2596-0781-5242-A8C8-F03089CEE26E}"/>
              </a:ext>
            </a:extLst>
          </p:cNvPr>
          <p:cNvSpPr txBox="1"/>
          <p:nvPr/>
        </p:nvSpPr>
        <p:spPr>
          <a:xfrm>
            <a:off x="1002138" y="1866898"/>
            <a:ext cx="7654505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Wingdings" panose="05000000000000000000" pitchFamily="2" charset="2"/>
              <a:buChar char="Ø"/>
            </a:pPr>
            <a:r>
              <a:rPr lang="ru-RU" sz="2800" b="1" dirty="0">
                <a:solidFill>
                  <a:schemeClr val="bg1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Соответствие теме</a:t>
            </a:r>
            <a:br>
              <a:rPr lang="ru-RU" sz="2800" b="1" dirty="0">
                <a:solidFill>
                  <a:schemeClr val="bg1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800" b="1" dirty="0">
              <a:solidFill>
                <a:schemeClr val="bg1">
                  <a:lumMod val="1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ru-RU" sz="2800" b="1" dirty="0">
                <a:solidFill>
                  <a:schemeClr val="bg1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Аргументация. Привлечение литературного материала</a:t>
            </a:r>
            <a:br>
              <a:rPr lang="ru-RU" sz="2800" b="1" dirty="0">
                <a:solidFill>
                  <a:schemeClr val="bg1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800" b="1" dirty="0">
              <a:solidFill>
                <a:schemeClr val="bg1">
                  <a:lumMod val="1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ru-RU" sz="2800" b="1" dirty="0">
                <a:solidFill>
                  <a:schemeClr val="bg1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Композиция и логика рассуждения</a:t>
            </a:r>
            <a:br>
              <a:rPr lang="ru-RU" sz="2800" b="1" dirty="0">
                <a:solidFill>
                  <a:schemeClr val="bg1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800" b="1" dirty="0">
              <a:solidFill>
                <a:schemeClr val="bg1">
                  <a:lumMod val="1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ru-RU" sz="2800" b="1" dirty="0">
                <a:solidFill>
                  <a:schemeClr val="bg1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Качество письменной речи</a:t>
            </a:r>
            <a:br>
              <a:rPr lang="ru-RU" sz="2800" b="1" dirty="0">
                <a:solidFill>
                  <a:schemeClr val="bg1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800" b="1" dirty="0">
              <a:solidFill>
                <a:schemeClr val="bg1">
                  <a:lumMod val="1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ru-RU" sz="2800" b="1" dirty="0">
                <a:solidFill>
                  <a:schemeClr val="bg1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Грамотность</a:t>
            </a:r>
          </a:p>
          <a:p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xmlns="" val="42290668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-322140"/>
            <a:ext cx="12192000" cy="7448295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635297" y="347296"/>
            <a:ext cx="5609064" cy="1046606"/>
          </a:xfrm>
        </p:spPr>
        <p:txBody>
          <a:bodyPr>
            <a:normAutofit fontScale="90000"/>
          </a:bodyPr>
          <a:lstStyle/>
          <a:p>
            <a:r>
              <a:rPr lang="ru-RU" sz="2700" dirty="0">
                <a:solidFill>
                  <a:schemeClr val="bg1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Критерий №1</a:t>
            </a:r>
            <a:r>
              <a:rPr lang="ru-RU" sz="27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ИТОГОВОГО СОЧИНЕНИЯ</a:t>
            </a:r>
            <a:r>
              <a:rPr lang="ru-RU" sz="27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КРИТЕРИИ </a:t>
            </a:r>
            <a:r>
              <a:rPr lang="ru-RU" dirty="0" smtClean="0">
                <a:solidFill>
                  <a:schemeClr val="bg1"/>
                </a:solidFill>
              </a:rPr>
              <a:t>ИТОГОВОГО</a:t>
            </a:r>
            <a:endParaRPr lang="ru-RU" dirty="0">
              <a:latin typeface="Georgia" panose="02040502050405020303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F43D2596-0781-5242-A8C8-F03089CEE26E}"/>
              </a:ext>
            </a:extLst>
          </p:cNvPr>
          <p:cNvSpPr txBox="1"/>
          <p:nvPr/>
        </p:nvSpPr>
        <p:spPr>
          <a:xfrm>
            <a:off x="288460" y="2205452"/>
            <a:ext cx="3670223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Wingdings" panose="05000000000000000000" pitchFamily="2" charset="2"/>
              <a:buChar char="Ø"/>
            </a:pPr>
            <a:r>
              <a:rPr lang="ru-RU" sz="2800" b="1" dirty="0">
                <a:solidFill>
                  <a:schemeClr val="bg1">
                    <a:lumMod val="10000"/>
                  </a:schemeClr>
                </a:solidFill>
              </a:rPr>
              <a:t>Соответствие теме</a:t>
            </a:r>
            <a:br>
              <a:rPr lang="ru-RU" sz="2800" b="1" dirty="0">
                <a:solidFill>
                  <a:schemeClr val="bg1">
                    <a:lumMod val="10000"/>
                  </a:schemeClr>
                </a:solidFill>
              </a:rPr>
            </a:br>
            <a:endParaRPr lang="ru-RU" sz="2800" b="1" dirty="0">
              <a:solidFill>
                <a:schemeClr val="bg1">
                  <a:lumMod val="10000"/>
                </a:schemeClr>
              </a:solidFill>
            </a:endParaRPr>
          </a:p>
          <a:p>
            <a:endParaRPr lang="ru-RU" sz="2800" dirty="0"/>
          </a:p>
        </p:txBody>
      </p:sp>
      <p:sp>
        <p:nvSpPr>
          <p:cNvPr id="7" name="Объект 2">
            <a:extLst>
              <a:ext uri="{FF2B5EF4-FFF2-40B4-BE49-F238E27FC236}">
                <a16:creationId xmlns:a16="http://schemas.microsoft.com/office/drawing/2014/main" xmlns="" id="{82079A5E-EF23-B144-B3A8-E2F9DC2E2D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47143" y="1711192"/>
            <a:ext cx="6252633" cy="5414963"/>
          </a:xfrm>
        </p:spPr>
        <p:txBody>
          <a:bodyPr anchor="t">
            <a:normAutofit lnSpcReduction="10000"/>
          </a:bodyPr>
          <a:lstStyle/>
          <a:p>
            <a:endParaRPr lang="ru-RU" sz="2400" dirty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ru-RU" sz="2400" dirty="0">
                <a:solidFill>
                  <a:schemeClr val="bg1">
                    <a:lumMod val="10000"/>
                  </a:schemeClr>
                </a:solidFill>
              </a:rPr>
              <a:t>Данный критерий нацеливает на проверку содержания сочинения. </a:t>
            </a:r>
            <a:br>
              <a:rPr lang="ru-RU" sz="2400" dirty="0">
                <a:solidFill>
                  <a:schemeClr val="bg1">
                    <a:lumMod val="10000"/>
                  </a:schemeClr>
                </a:solidFill>
              </a:rPr>
            </a:br>
            <a:r>
              <a:rPr lang="ru-RU" sz="2400" dirty="0">
                <a:solidFill>
                  <a:schemeClr val="bg1">
                    <a:lumMod val="10000"/>
                  </a:schemeClr>
                </a:solidFill>
              </a:rPr>
              <a:t>Участник должен рассуждать на предложенную тему, выбрав путь ее раскрытия (</a:t>
            </a:r>
            <a:r>
              <a:rPr lang="ru-RU" sz="2400" b="1" dirty="0">
                <a:solidFill>
                  <a:schemeClr val="bg1">
                    <a:lumMod val="10000"/>
                  </a:schemeClr>
                </a:solidFill>
              </a:rPr>
              <a:t>например, отвечает на вопрос, поставленный в теме, или размышляет над предложенной проблемой и т.п</a:t>
            </a:r>
            <a:r>
              <a:rPr lang="ru-RU" sz="2400" dirty="0">
                <a:solidFill>
                  <a:schemeClr val="bg1">
                    <a:lumMod val="10000"/>
                  </a:schemeClr>
                </a:solidFill>
              </a:rPr>
              <a:t>.). </a:t>
            </a:r>
            <a:br>
              <a:rPr lang="ru-RU" sz="2400" dirty="0">
                <a:solidFill>
                  <a:schemeClr val="bg1">
                    <a:lumMod val="10000"/>
                  </a:schemeClr>
                </a:solidFill>
              </a:rPr>
            </a:br>
            <a:endParaRPr lang="ru-RU" sz="2400" dirty="0">
              <a:solidFill>
                <a:schemeClr val="bg1">
                  <a:lumMod val="10000"/>
                </a:schemeClr>
              </a:solidFill>
            </a:endParaRPr>
          </a:p>
          <a:p>
            <a:r>
              <a:rPr lang="ru-RU" sz="2400" b="1" dirty="0">
                <a:solidFill>
                  <a:schemeClr val="bg1">
                    <a:lumMod val="10000"/>
                  </a:schemeClr>
                </a:solidFill>
              </a:rPr>
              <a:t>«Незачет» </a:t>
            </a:r>
            <a:r>
              <a:rPr lang="ru-RU" sz="2400" dirty="0">
                <a:solidFill>
                  <a:schemeClr val="bg1">
                    <a:lumMod val="10000"/>
                  </a:schemeClr>
                </a:solidFill>
              </a:rPr>
              <a:t>ставится только в случае, если сочинение не соответствует теме или в нем не прослеживается конкретной цели высказывания, то есть коммуникативного замысла. Во всех остальных случаях выставляется «зачет».</a:t>
            </a:r>
            <a:r>
              <a:rPr lang="ru-RU" dirty="0">
                <a:solidFill>
                  <a:schemeClr val="bg1">
                    <a:lumMod val="10000"/>
                  </a:schemeClr>
                </a:solidFill>
              </a:rPr>
              <a:t> </a:t>
            </a: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88460" y="3590447"/>
            <a:ext cx="3458046" cy="23267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5646800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-179868"/>
            <a:ext cx="12192000" cy="7448295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67004" y="221021"/>
            <a:ext cx="5007201" cy="1291933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chemeClr val="bg1">
                    <a:lumMod val="10000"/>
                  </a:schemeClr>
                </a:solidFill>
              </a:rPr>
              <a:t>  Критерий №2</a:t>
            </a:r>
            <a:r>
              <a:rPr lang="ru-RU" dirty="0" smtClean="0">
                <a:solidFill>
                  <a:schemeClr val="bg1"/>
                </a:solidFill>
              </a:rPr>
              <a:t>ИТОГОВОГО СОЧИНЕНИЯ</a:t>
            </a:r>
            <a:r>
              <a:rPr lang="ru-RU" dirty="0">
                <a:solidFill>
                  <a:schemeClr val="bg1"/>
                </a:solidFill>
              </a:rPr>
              <a:t>КРИТЕРИИ </a:t>
            </a:r>
            <a:r>
              <a:rPr lang="ru-RU" dirty="0" smtClean="0">
                <a:solidFill>
                  <a:schemeClr val="bg1"/>
                </a:solidFill>
              </a:rPr>
              <a:t>ИТОГОВОГО</a:t>
            </a:r>
            <a:endParaRPr lang="ru-RU" dirty="0">
              <a:latin typeface="Georgia" panose="02040502050405020303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F43D2596-0781-5242-A8C8-F03089CEE26E}"/>
              </a:ext>
            </a:extLst>
          </p:cNvPr>
          <p:cNvSpPr txBox="1"/>
          <p:nvPr/>
        </p:nvSpPr>
        <p:spPr>
          <a:xfrm>
            <a:off x="364743" y="1533099"/>
            <a:ext cx="3670223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Wingdings" panose="05000000000000000000" pitchFamily="2" charset="2"/>
              <a:buChar char="Ø"/>
            </a:pPr>
            <a:r>
              <a:rPr lang="ru-RU" sz="2800" b="1" dirty="0">
                <a:solidFill>
                  <a:schemeClr val="bg1">
                    <a:lumMod val="10000"/>
                  </a:schemeClr>
                </a:solidFill>
              </a:rPr>
              <a:t>Аргументация. Привлечение литературного материала</a:t>
            </a:r>
            <a:br>
              <a:rPr lang="ru-RU" sz="2800" b="1" dirty="0">
                <a:solidFill>
                  <a:schemeClr val="bg1">
                    <a:lumMod val="10000"/>
                  </a:schemeClr>
                </a:solidFill>
              </a:rPr>
            </a:br>
            <a:endParaRPr lang="ru-RU" sz="2800" b="1" dirty="0">
              <a:solidFill>
                <a:schemeClr val="bg1">
                  <a:lumMod val="10000"/>
                </a:schemeClr>
              </a:solidFill>
            </a:endParaRPr>
          </a:p>
          <a:p>
            <a:endParaRPr lang="ru-RU" sz="2800" dirty="0"/>
          </a:p>
        </p:txBody>
      </p:sp>
      <p:sp>
        <p:nvSpPr>
          <p:cNvPr id="7" name="Объект 2">
            <a:extLst>
              <a:ext uri="{FF2B5EF4-FFF2-40B4-BE49-F238E27FC236}">
                <a16:creationId xmlns:a16="http://schemas.microsoft.com/office/drawing/2014/main" xmlns="" id="{82079A5E-EF23-B144-B3A8-E2F9DC2E2D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47143" y="1711192"/>
            <a:ext cx="7818477" cy="5414963"/>
          </a:xfrm>
        </p:spPr>
        <p:txBody>
          <a:bodyPr anchor="t">
            <a:normAutofit fontScale="25000" lnSpcReduction="20000"/>
          </a:bodyPr>
          <a:lstStyle/>
          <a:p>
            <a:endParaRPr lang="ru-RU" sz="2400" dirty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ru-RU" sz="8000" dirty="0">
                <a:solidFill>
                  <a:schemeClr val="bg1">
                    <a:lumMod val="10000"/>
                  </a:schemeClr>
                </a:solidFill>
              </a:rPr>
              <a:t>Данный критерий нацеливает на проверку умения использовать литературный материал (художественные произведения, дневники, мемуары, публицистику, произведения устного народного творчества (за исключением малых жанров), другие литературные источники) для аргументации своей позиции. </a:t>
            </a:r>
            <a:br>
              <a:rPr lang="ru-RU" sz="8000" dirty="0">
                <a:solidFill>
                  <a:schemeClr val="bg1">
                    <a:lumMod val="10000"/>
                  </a:schemeClr>
                </a:solidFill>
              </a:rPr>
            </a:br>
            <a:r>
              <a:rPr lang="ru-RU" sz="8000" dirty="0">
                <a:solidFill>
                  <a:schemeClr val="bg1">
                    <a:lumMod val="10000"/>
                  </a:schemeClr>
                </a:solidFill>
              </a:rPr>
              <a:t/>
            </a:r>
            <a:br>
              <a:rPr lang="ru-RU" sz="8000" dirty="0">
                <a:solidFill>
                  <a:schemeClr val="bg1">
                    <a:lumMod val="10000"/>
                  </a:schemeClr>
                </a:solidFill>
              </a:rPr>
            </a:br>
            <a:r>
              <a:rPr lang="ru-RU" sz="8000" dirty="0">
                <a:solidFill>
                  <a:schemeClr val="bg1">
                    <a:lumMod val="10000"/>
                  </a:schemeClr>
                </a:solidFill>
              </a:rPr>
              <a:t>Участник должен строить рассуждение, привлекая для аргументации </a:t>
            </a:r>
            <a:r>
              <a:rPr lang="ru-RU" sz="8000" b="1" dirty="0">
                <a:solidFill>
                  <a:schemeClr val="bg1">
                    <a:lumMod val="10000"/>
                  </a:schemeClr>
                </a:solidFill>
              </a:rPr>
              <a:t>не менее одного произведения </a:t>
            </a:r>
            <a:r>
              <a:rPr lang="ru-RU" sz="8000" dirty="0">
                <a:solidFill>
                  <a:schemeClr val="bg1">
                    <a:lumMod val="10000"/>
                  </a:schemeClr>
                </a:solidFill>
              </a:rPr>
              <a:t>отечественной или мировой литературы, избирая свой путь использования литературного материала; при этом он может показать разный уровень осмысления художественного текста: от элементов смыслового анализа (например, тематика, проблематика, сюжет, характеры и т.п.) до комплексного анализа произведения в единстве формы и содержания и его интерпретации в аспекте выбранной темы. </a:t>
            </a:r>
          </a:p>
          <a:p>
            <a:r>
              <a:rPr lang="ru-RU" sz="8000" b="1" dirty="0">
                <a:solidFill>
                  <a:schemeClr val="bg1">
                    <a:lumMod val="10000"/>
                  </a:schemeClr>
                </a:solidFill>
              </a:rPr>
              <a:t>«Незачет» </a:t>
            </a:r>
            <a:r>
              <a:rPr lang="ru-RU" sz="8000" dirty="0">
                <a:solidFill>
                  <a:schemeClr val="bg1">
                    <a:lumMod val="10000"/>
                  </a:schemeClr>
                </a:solidFill>
              </a:rPr>
              <a:t>ставится при условии, если сочинение написано без привлечения литературного материала или в нем существенно искажено содержание произведения, или литературные произведения лишь упоминаются в работе, не становясь опорой для аргументации. Во всех остальных случаях выставляется «зачет».   </a:t>
            </a: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88460" y="3590447"/>
            <a:ext cx="3458046" cy="23267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7517860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-322140"/>
            <a:ext cx="12192000" cy="7448295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67004" y="221021"/>
            <a:ext cx="5007201" cy="1291933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chemeClr val="bg1">
                    <a:lumMod val="10000"/>
                  </a:schemeClr>
                </a:solidFill>
              </a:rPr>
              <a:t>  Критерий №3</a:t>
            </a:r>
            <a:r>
              <a:rPr lang="ru-RU" dirty="0" smtClean="0">
                <a:solidFill>
                  <a:schemeClr val="bg1"/>
                </a:solidFill>
              </a:rPr>
              <a:t>ИТОГОВОГО СОЧИНЕНИЯ</a:t>
            </a:r>
            <a:r>
              <a:rPr lang="ru-RU" dirty="0">
                <a:solidFill>
                  <a:schemeClr val="bg1"/>
                </a:solidFill>
              </a:rPr>
              <a:t>КРИТЕРИИ </a:t>
            </a:r>
            <a:r>
              <a:rPr lang="ru-RU" dirty="0" smtClean="0">
                <a:solidFill>
                  <a:schemeClr val="bg1"/>
                </a:solidFill>
              </a:rPr>
              <a:t>ИТОГОВОГО</a:t>
            </a:r>
            <a:endParaRPr lang="ru-RU" dirty="0">
              <a:latin typeface="Georgia" panose="02040502050405020303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F43D2596-0781-5242-A8C8-F03089CEE26E}"/>
              </a:ext>
            </a:extLst>
          </p:cNvPr>
          <p:cNvSpPr txBox="1"/>
          <p:nvPr/>
        </p:nvSpPr>
        <p:spPr>
          <a:xfrm>
            <a:off x="288460" y="2205452"/>
            <a:ext cx="3670223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>
                <a:solidFill>
                  <a:schemeClr val="bg1">
                    <a:lumMod val="10000"/>
                  </a:schemeClr>
                </a:solidFill>
              </a:rPr>
              <a:t>Композиция и логика рассуждения</a:t>
            </a:r>
            <a:br>
              <a:rPr lang="ru-RU" sz="2800" b="1" dirty="0">
                <a:solidFill>
                  <a:schemeClr val="bg1">
                    <a:lumMod val="10000"/>
                  </a:schemeClr>
                </a:solidFill>
              </a:rPr>
            </a:br>
            <a:endParaRPr lang="ru-RU" sz="2800" b="1" dirty="0">
              <a:solidFill>
                <a:schemeClr val="bg1">
                  <a:lumMod val="10000"/>
                </a:schemeClr>
              </a:solidFill>
            </a:endParaRPr>
          </a:p>
          <a:p>
            <a:r>
              <a:rPr lang="ru-RU" sz="2800" b="1" dirty="0">
                <a:solidFill>
                  <a:schemeClr val="bg1">
                    <a:lumMod val="10000"/>
                  </a:schemeClr>
                </a:solidFill>
              </a:rPr>
              <a:t/>
            </a:r>
            <a:br>
              <a:rPr lang="ru-RU" sz="2800" b="1" dirty="0">
                <a:solidFill>
                  <a:schemeClr val="bg1">
                    <a:lumMod val="10000"/>
                  </a:schemeClr>
                </a:solidFill>
              </a:rPr>
            </a:br>
            <a:endParaRPr lang="ru-RU" sz="2800" b="1" dirty="0">
              <a:solidFill>
                <a:schemeClr val="bg1">
                  <a:lumMod val="10000"/>
                </a:schemeClr>
              </a:solidFill>
            </a:endParaRPr>
          </a:p>
          <a:p>
            <a:endParaRPr lang="ru-RU" sz="2800" dirty="0"/>
          </a:p>
        </p:txBody>
      </p:sp>
      <p:sp>
        <p:nvSpPr>
          <p:cNvPr id="7" name="Объект 2">
            <a:extLst>
              <a:ext uri="{FF2B5EF4-FFF2-40B4-BE49-F238E27FC236}">
                <a16:creationId xmlns:a16="http://schemas.microsoft.com/office/drawing/2014/main" xmlns="" id="{82079A5E-EF23-B144-B3A8-E2F9DC2E2D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47143" y="1711192"/>
            <a:ext cx="7818477" cy="5414963"/>
          </a:xfrm>
        </p:spPr>
        <p:txBody>
          <a:bodyPr anchor="t">
            <a:normAutofit/>
          </a:bodyPr>
          <a:lstStyle/>
          <a:p>
            <a:r>
              <a:rPr lang="ru-RU" sz="2400" dirty="0">
                <a:solidFill>
                  <a:schemeClr val="bg1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Данный критерий нацеливает на проверку умения логично выстраивать рассуждение на предложенную тему. Участник должен выдерживать соотношение между тезисом и доказательствами.</a:t>
            </a:r>
          </a:p>
          <a:p>
            <a:pPr marL="0" indent="0">
              <a:buNone/>
            </a:pPr>
            <a:endParaRPr lang="ru-RU" sz="2400" dirty="0">
              <a:solidFill>
                <a:schemeClr val="bg1">
                  <a:lumMod val="1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b="1" dirty="0">
                <a:solidFill>
                  <a:schemeClr val="bg1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«Незачет» </a:t>
            </a:r>
            <a:r>
              <a:rPr lang="ru-RU" sz="2400" dirty="0">
                <a:solidFill>
                  <a:schemeClr val="bg1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ставится при условии, если грубые логические нарушения мешают пониманию смысла сказанного или отсутствует </a:t>
            </a:r>
            <a:r>
              <a:rPr lang="ru-RU" sz="2400" dirty="0" err="1">
                <a:solidFill>
                  <a:schemeClr val="bg1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тезисно</a:t>
            </a:r>
            <a:r>
              <a:rPr lang="ru-RU" sz="2400" dirty="0">
                <a:solidFill>
                  <a:schemeClr val="bg1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-доказательная часть. Во всех остальных случаях выставляется «зачет».</a:t>
            </a:r>
          </a:p>
          <a:p>
            <a:endParaRPr lang="ru-RU" sz="2400" dirty="0">
              <a:solidFill>
                <a:schemeClr val="bg1">
                  <a:lumMod val="1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88460" y="3590447"/>
            <a:ext cx="3458046" cy="23267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3281286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-322140"/>
            <a:ext cx="12192000" cy="7448295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67004" y="221021"/>
            <a:ext cx="5007201" cy="1291933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chemeClr val="bg1">
                    <a:lumMod val="10000"/>
                  </a:schemeClr>
                </a:solidFill>
              </a:rPr>
              <a:t>  Критерий №4</a:t>
            </a:r>
            <a:r>
              <a:rPr lang="ru-RU" dirty="0" smtClean="0">
                <a:solidFill>
                  <a:schemeClr val="bg1"/>
                </a:solidFill>
              </a:rPr>
              <a:t>ТОГОВОГО СОЧИНЕНИЯ</a:t>
            </a:r>
            <a:r>
              <a:rPr lang="ru-RU" dirty="0">
                <a:solidFill>
                  <a:schemeClr val="bg1"/>
                </a:solidFill>
              </a:rPr>
              <a:t>КРИТЕРИИ </a:t>
            </a:r>
            <a:r>
              <a:rPr lang="ru-RU" dirty="0" smtClean="0">
                <a:solidFill>
                  <a:schemeClr val="bg1"/>
                </a:solidFill>
              </a:rPr>
              <a:t>ИТОГОВОГО</a:t>
            </a:r>
            <a:endParaRPr lang="ru-RU" dirty="0">
              <a:latin typeface="Georgia" panose="02040502050405020303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F43D2596-0781-5242-A8C8-F03089CEE26E}"/>
              </a:ext>
            </a:extLst>
          </p:cNvPr>
          <p:cNvSpPr txBox="1"/>
          <p:nvPr/>
        </p:nvSpPr>
        <p:spPr>
          <a:xfrm>
            <a:off x="576920" y="2242062"/>
            <a:ext cx="367022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Wingdings" panose="05000000000000000000" pitchFamily="2" charset="2"/>
              <a:buChar char="Ø"/>
            </a:pPr>
            <a:r>
              <a:rPr lang="ru-RU" sz="2800" b="1" dirty="0">
                <a:solidFill>
                  <a:schemeClr val="bg1">
                    <a:lumMod val="10000"/>
                  </a:schemeClr>
                </a:solidFill>
              </a:rPr>
              <a:t>Качество письменной речи</a:t>
            </a:r>
            <a:endParaRPr lang="ru-RU" sz="2800" dirty="0"/>
          </a:p>
        </p:txBody>
      </p:sp>
      <p:sp>
        <p:nvSpPr>
          <p:cNvPr id="7" name="Объект 2">
            <a:extLst>
              <a:ext uri="{FF2B5EF4-FFF2-40B4-BE49-F238E27FC236}">
                <a16:creationId xmlns:a16="http://schemas.microsoft.com/office/drawing/2014/main" xmlns="" id="{82079A5E-EF23-B144-B3A8-E2F9DC2E2D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47143" y="1711192"/>
            <a:ext cx="7818477" cy="5414963"/>
          </a:xfrm>
        </p:spPr>
        <p:txBody>
          <a:bodyPr anchor="t">
            <a:normAutofit/>
          </a:bodyPr>
          <a:lstStyle/>
          <a:p>
            <a:r>
              <a:rPr lang="ru-RU" sz="2400" dirty="0">
                <a:solidFill>
                  <a:schemeClr val="bg1">
                    <a:lumMod val="10000"/>
                  </a:schemeClr>
                </a:solidFill>
              </a:rPr>
              <a:t>Данный критерий нацеливает на проверку речевого оформления текста сочинения.</a:t>
            </a:r>
            <a:br>
              <a:rPr lang="ru-RU" sz="2400" dirty="0">
                <a:solidFill>
                  <a:schemeClr val="bg1">
                    <a:lumMod val="10000"/>
                  </a:schemeClr>
                </a:solidFill>
              </a:rPr>
            </a:br>
            <a:r>
              <a:rPr lang="ru-RU" sz="2400" dirty="0">
                <a:solidFill>
                  <a:schemeClr val="bg1">
                    <a:lumMod val="10000"/>
                  </a:schemeClr>
                </a:solidFill>
              </a:rPr>
              <a:t>Участник должен точно выражать мысли, используя разнообразную лексику и различные грамматические конструкции, при необходимости уместно употреблять термины.</a:t>
            </a:r>
          </a:p>
          <a:p>
            <a:pPr marL="0" indent="0">
              <a:buNone/>
            </a:pPr>
            <a:endParaRPr lang="ru-RU" sz="2400" dirty="0">
              <a:solidFill>
                <a:schemeClr val="bg1">
                  <a:lumMod val="10000"/>
                </a:schemeClr>
              </a:solidFill>
            </a:endParaRPr>
          </a:p>
          <a:p>
            <a:r>
              <a:rPr lang="ru-RU" sz="2400" b="1" dirty="0">
                <a:solidFill>
                  <a:schemeClr val="bg1">
                    <a:lumMod val="10000"/>
                  </a:schemeClr>
                </a:solidFill>
              </a:rPr>
              <a:t>«Незачет» </a:t>
            </a:r>
            <a:r>
              <a:rPr lang="ru-RU" sz="2400" dirty="0">
                <a:solidFill>
                  <a:schemeClr val="bg1">
                    <a:lumMod val="10000"/>
                  </a:schemeClr>
                </a:solidFill>
              </a:rPr>
              <a:t>ставится при условии, если низкое качество речи (в том числе речевые ошибки) существенно затрудняет понимание смысла сочинения. Во всех остальных случаях выставляется «зачет».</a:t>
            </a: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88460" y="3590447"/>
            <a:ext cx="3458046" cy="23267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7932361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-322140"/>
            <a:ext cx="12192000" cy="7448295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67004" y="221021"/>
            <a:ext cx="5007201" cy="1291933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chemeClr val="bg1">
                    <a:lumMod val="10000"/>
                  </a:schemeClr>
                </a:solidFill>
              </a:rPr>
              <a:t>  Критерий №5</a:t>
            </a:r>
            <a:r>
              <a:rPr lang="ru-RU" dirty="0" smtClean="0">
                <a:solidFill>
                  <a:schemeClr val="bg1"/>
                </a:solidFill>
              </a:rPr>
              <a:t>ТОГОВОГО СОЧИНЕНИЯ</a:t>
            </a:r>
            <a:r>
              <a:rPr lang="ru-RU" dirty="0">
                <a:solidFill>
                  <a:schemeClr val="bg1"/>
                </a:solidFill>
              </a:rPr>
              <a:t>КРИТЕРИИ </a:t>
            </a:r>
            <a:r>
              <a:rPr lang="ru-RU" dirty="0" smtClean="0">
                <a:solidFill>
                  <a:schemeClr val="bg1"/>
                </a:solidFill>
              </a:rPr>
              <a:t>ИТОГОВОГО</a:t>
            </a:r>
            <a:endParaRPr lang="ru-RU" dirty="0">
              <a:latin typeface="Georgia" panose="02040502050405020303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F43D2596-0781-5242-A8C8-F03089CEE26E}"/>
              </a:ext>
            </a:extLst>
          </p:cNvPr>
          <p:cNvSpPr txBox="1"/>
          <p:nvPr/>
        </p:nvSpPr>
        <p:spPr>
          <a:xfrm>
            <a:off x="288460" y="2205452"/>
            <a:ext cx="367022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Wingdings" panose="05000000000000000000" pitchFamily="2" charset="2"/>
              <a:buChar char="Ø"/>
            </a:pPr>
            <a:r>
              <a:rPr lang="ru-RU" sz="2800" b="1" dirty="0">
                <a:solidFill>
                  <a:schemeClr val="bg1">
                    <a:lumMod val="10000"/>
                  </a:schemeClr>
                </a:solidFill>
              </a:rPr>
              <a:t>Грамотность</a:t>
            </a:r>
          </a:p>
        </p:txBody>
      </p:sp>
      <p:sp>
        <p:nvSpPr>
          <p:cNvPr id="7" name="Объект 2">
            <a:extLst>
              <a:ext uri="{FF2B5EF4-FFF2-40B4-BE49-F238E27FC236}">
                <a16:creationId xmlns:a16="http://schemas.microsoft.com/office/drawing/2014/main" xmlns="" id="{82079A5E-EF23-B144-B3A8-E2F9DC2E2D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47143" y="1711192"/>
            <a:ext cx="7818477" cy="5414963"/>
          </a:xfrm>
        </p:spPr>
        <p:txBody>
          <a:bodyPr anchor="t">
            <a:normAutofit/>
          </a:bodyPr>
          <a:lstStyle/>
          <a:p>
            <a:r>
              <a:rPr lang="ru-RU" sz="2400" dirty="0">
                <a:solidFill>
                  <a:schemeClr val="bg1">
                    <a:lumMod val="10000"/>
                  </a:schemeClr>
                </a:solidFill>
              </a:rPr>
              <a:t>Данный критерий позволяет оценить грамотность выпускника.</a:t>
            </a:r>
            <a:br>
              <a:rPr lang="ru-RU" sz="2400" dirty="0">
                <a:solidFill>
                  <a:schemeClr val="bg1">
                    <a:lumMod val="10000"/>
                  </a:schemeClr>
                </a:solidFill>
              </a:rPr>
            </a:br>
            <a:endParaRPr lang="ru-RU" sz="2400" dirty="0">
              <a:solidFill>
                <a:schemeClr val="bg1">
                  <a:lumMod val="10000"/>
                </a:schemeClr>
              </a:solidFill>
            </a:endParaRPr>
          </a:p>
          <a:p>
            <a:endParaRPr lang="ru-RU" sz="2400" dirty="0">
              <a:solidFill>
                <a:schemeClr val="bg1">
                  <a:lumMod val="10000"/>
                </a:schemeClr>
              </a:solidFill>
            </a:endParaRPr>
          </a:p>
          <a:p>
            <a:r>
              <a:rPr lang="ru-RU" sz="2400" b="1" dirty="0">
                <a:solidFill>
                  <a:schemeClr val="bg1">
                    <a:lumMod val="10000"/>
                  </a:schemeClr>
                </a:solidFill>
              </a:rPr>
              <a:t>«Незачет» </a:t>
            </a:r>
            <a:r>
              <a:rPr lang="ru-RU" sz="2400" dirty="0">
                <a:solidFill>
                  <a:schemeClr val="bg1">
                    <a:lumMod val="10000"/>
                  </a:schemeClr>
                </a:solidFill>
              </a:rPr>
              <a:t>ставится при условии, если на 100 слов приходится в сумме более пяти ошибок: грамматических, орфографических, пунктуационных</a:t>
            </a: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88460" y="3590447"/>
            <a:ext cx="3458046" cy="23267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771606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arcel">
  <a:themeElements>
    <a:clrScheme name="Parcel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Parcel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cel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Parcel" id="{8BEC4385-4EB9-4D53-BFB5-0EA123736B6D}" vid="{4DB32801-28C0-48B0-8C1D-A9A58613615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Посылка</Template>
  <TotalTime>132</TotalTime>
  <Words>1146</Words>
  <Application>Microsoft Office PowerPoint</Application>
  <PresentationFormat>Произвольный</PresentationFormat>
  <Paragraphs>158</Paragraphs>
  <Slides>26</Slides>
  <Notes>6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26</vt:i4>
      </vt:variant>
    </vt:vector>
  </HeadingPairs>
  <TitlesOfParts>
    <vt:vector size="27" baseType="lpstr">
      <vt:lpstr>Parcel</vt:lpstr>
      <vt:lpstr>Слайд 1</vt:lpstr>
      <vt:lpstr>Требование №1: Объем итогового сочинения</vt:lpstr>
      <vt:lpstr>Требование №2: «Самостоятельность написания итогового сочинения»</vt:lpstr>
      <vt:lpstr>КРИТЕКРИТЕРИИ ИТОГОВОГО СОЧИНЕНИЯРИИ ИТОГОВОГО СОЧИНЕНИЯКРИТЕРИИ ИТОГОВОГО</vt:lpstr>
      <vt:lpstr>Критерий №1ИТОГОВОГО СОЧИНЕНИЯКРИТЕРИИ ИТОГОВОГО</vt:lpstr>
      <vt:lpstr>  Критерий №2ИТОГОВОГО СОЧИНЕНИЯКРИТЕРИИ ИТОГОВОГО</vt:lpstr>
      <vt:lpstr>  Критерий №3ИТОГОВОГО СОЧИНЕНИЯКРИТЕРИИ ИТОГОВОГО</vt:lpstr>
      <vt:lpstr>  Критерий №4ТОГОВОГО СОЧИНЕНИЯКРИТЕРИИ ИТОГОВОГО</vt:lpstr>
      <vt:lpstr>  Критерий №5ТОГОВОГО СОЧИНЕНИЯКРИТЕРИИ ИТОГОВОГО</vt:lpstr>
      <vt:lpstr>ПЛАН ИТОГОВОГО СОЧИНЕНИЯ</vt:lpstr>
      <vt:lpstr>КАК ПИСАТЬ ВСТУПЛЕНИЕ</vt:lpstr>
      <vt:lpstr>КАК ПИСАТЬ ЗАКЛЮЧЕНИЕ</vt:lpstr>
      <vt:lpstr>КАК СФОРМУЛИРОВАТЬ ТЕЗИС</vt:lpstr>
      <vt:lpstr>ТРЕБОВАНИЕ К АРГУМЕНТАЦИИ</vt:lpstr>
      <vt:lpstr>ОБРАЗЕЦ АРГУМЕНТА</vt:lpstr>
      <vt:lpstr>ЧТО ТАКОЕ «СВЯЗКА» И «МИКРОВЫВОД»</vt:lpstr>
      <vt:lpstr>АЛГОРИТМ НАПИСАНИЯ СОЧИНЕНИЯ</vt:lpstr>
      <vt:lpstr>ТИПИЧНЫЕ ОШИБКИ ПРИ НАПИСАНИИ ИТОГОВОГО СОЧИНЕНИя по рекомендациям экспертов ФИПИ </vt:lpstr>
      <vt:lpstr>ТИПИЧНЫЕ ОШИБКИ:ЧАСТЬ 2</vt:lpstr>
      <vt:lpstr>Слайд 20</vt:lpstr>
      <vt:lpstr>Слайд 21</vt:lpstr>
      <vt:lpstr>Слайд 22</vt:lpstr>
      <vt:lpstr>Слайд 23</vt:lpstr>
      <vt:lpstr>Слайд 24</vt:lpstr>
      <vt:lpstr>Слайд 25</vt:lpstr>
      <vt:lpstr>Электронные ресурсы: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Vladimir</dc:creator>
  <cp:lastModifiedBy>Домашний</cp:lastModifiedBy>
  <cp:revision>20</cp:revision>
  <dcterms:created xsi:type="dcterms:W3CDTF">2019-09-17T18:56:42Z</dcterms:created>
  <dcterms:modified xsi:type="dcterms:W3CDTF">2024-01-03T07:29:42Z</dcterms:modified>
</cp:coreProperties>
</file>