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6AFD-1CC3-440E-AE1B-A0DA8210B93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67D-1392-4478-B921-EEFCC16CC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10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6AFD-1CC3-440E-AE1B-A0DA8210B93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67D-1392-4478-B921-EEFCC16CC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9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6AFD-1CC3-440E-AE1B-A0DA8210B93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67D-1392-4478-B921-EEFCC16CC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80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6AFD-1CC3-440E-AE1B-A0DA8210B93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67D-1392-4478-B921-EEFCC16CC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50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6AFD-1CC3-440E-AE1B-A0DA8210B93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67D-1392-4478-B921-EEFCC16CC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75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6AFD-1CC3-440E-AE1B-A0DA8210B93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67D-1392-4478-B921-EEFCC16CC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61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6AFD-1CC3-440E-AE1B-A0DA8210B93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67D-1392-4478-B921-EEFCC16CC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170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6AFD-1CC3-440E-AE1B-A0DA8210B93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67D-1392-4478-B921-EEFCC16CC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34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6AFD-1CC3-440E-AE1B-A0DA8210B93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67D-1392-4478-B921-EEFCC16CC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35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6AFD-1CC3-440E-AE1B-A0DA8210B93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67D-1392-4478-B921-EEFCC16CC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533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6AFD-1CC3-440E-AE1B-A0DA8210B93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67D-1392-4478-B921-EEFCC16CC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365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96AFD-1CC3-440E-AE1B-A0DA8210B93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6A67D-1392-4478-B921-EEFCC16CC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6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МБОУ Гимназия № 14 «Университетская»</a:t>
            </a:r>
            <a:br>
              <a:rPr lang="ru-RU" sz="3600" b="1" dirty="0" smtClean="0"/>
            </a:br>
            <a:r>
              <a:rPr lang="ru-RU" sz="3600" b="1" dirty="0" smtClean="0"/>
              <a:t>город Новосибирск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5400" b="1" dirty="0" smtClean="0"/>
              <a:t>«Новый учебный план – </a:t>
            </a:r>
          </a:p>
          <a:p>
            <a:pPr marL="0" indent="0" algn="ctr">
              <a:buNone/>
            </a:pPr>
            <a:r>
              <a:rPr lang="ru-RU" sz="5400" b="1" dirty="0" smtClean="0"/>
              <a:t>новые образовательные возможности</a:t>
            </a:r>
            <a:r>
              <a:rPr lang="ru-RU" sz="5400" b="1" dirty="0" smtClean="0"/>
              <a:t>»</a:t>
            </a:r>
          </a:p>
          <a:p>
            <a:pPr marL="0" indent="0" algn="ctr">
              <a:buNone/>
            </a:pPr>
            <a:r>
              <a:rPr lang="ru-RU" sz="3500" dirty="0" smtClean="0"/>
              <a:t>(проект учебного плана 10-11 классов, </a:t>
            </a:r>
          </a:p>
          <a:p>
            <a:pPr marL="0" indent="0" algn="ctr">
              <a:buNone/>
            </a:pPr>
            <a:r>
              <a:rPr lang="ru-RU" sz="3500" dirty="0" smtClean="0"/>
              <a:t>с 1 сентября 2023 года)</a:t>
            </a:r>
            <a:endParaRPr lang="ru-RU" sz="1500" dirty="0" smtClean="0"/>
          </a:p>
          <a:p>
            <a:pPr marL="0" indent="0" algn="r">
              <a:buNone/>
            </a:pPr>
            <a:r>
              <a:rPr lang="ru-RU" sz="2200" dirty="0" err="1" smtClean="0"/>
              <a:t>Судоргина</a:t>
            </a:r>
            <a:r>
              <a:rPr lang="ru-RU" sz="2200" dirty="0" smtClean="0"/>
              <a:t> Любовь </a:t>
            </a:r>
            <a:r>
              <a:rPr lang="ru-RU" sz="2200" dirty="0" err="1" smtClean="0"/>
              <a:t>Вилениновна</a:t>
            </a:r>
            <a:r>
              <a:rPr lang="ru-RU" sz="2200" dirty="0" smtClean="0"/>
              <a:t>,</a:t>
            </a:r>
          </a:p>
          <a:p>
            <a:pPr marL="0" indent="0" algn="r">
              <a:buNone/>
            </a:pPr>
            <a:r>
              <a:rPr lang="ru-RU" sz="2200" dirty="0" smtClean="0"/>
              <a:t> директор</a:t>
            </a:r>
          </a:p>
          <a:p>
            <a:pPr marL="0" indent="0" algn="r">
              <a:buNone/>
            </a:pPr>
            <a:r>
              <a:rPr lang="ru-RU" sz="2200" dirty="0" smtClean="0"/>
              <a:t>Торопова Елена Владимировна, </a:t>
            </a:r>
          </a:p>
          <a:p>
            <a:pPr marL="0" indent="0" algn="r">
              <a:buNone/>
            </a:pPr>
            <a:r>
              <a:rPr lang="ru-RU" sz="2200" dirty="0" smtClean="0"/>
              <a:t>зам. директора по УВР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847496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7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Нормативно-правовая база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286" t="11081" r="28948" b="32481"/>
          <a:stretch/>
        </p:blipFill>
        <p:spPr>
          <a:xfrm>
            <a:off x="609600" y="1018904"/>
            <a:ext cx="5683405" cy="432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8959" t="12440" r="29131" b="21269"/>
          <a:stretch/>
        </p:blipFill>
        <p:spPr>
          <a:xfrm>
            <a:off x="6521605" y="1018904"/>
            <a:ext cx="5069267" cy="45102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0187" t="4375" r="9258" b="44646"/>
          <a:stretch/>
        </p:blipFill>
        <p:spPr>
          <a:xfrm>
            <a:off x="3823062" y="4293734"/>
            <a:ext cx="7036526" cy="250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21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44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Модельный учебный план. Обязательная часть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898" t="21482" r="29441" b="23781"/>
          <a:stretch/>
        </p:blipFill>
        <p:spPr>
          <a:xfrm>
            <a:off x="3100251" y="1253320"/>
            <a:ext cx="6104709" cy="527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54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66" y="365125"/>
            <a:ext cx="11083834" cy="9934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Традиции. Предметы, обеспечивающие профиль, в соответствии с изменениями во ФГОС СОО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5749161"/>
              </p:ext>
            </p:extLst>
          </p:nvPr>
        </p:nvGraphicFramePr>
        <p:xfrm>
          <a:off x="838200" y="1471159"/>
          <a:ext cx="105156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868783"/>
                <a:gridCol w="31416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00"/>
                          </a:solidFill>
                        </a:rPr>
                        <a:t>Естественно-научный</a:t>
                      </a:r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00"/>
                          </a:solidFill>
                        </a:rPr>
                        <a:t>Социально-экономический</a:t>
                      </a:r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00"/>
                          </a:solidFill>
                        </a:rPr>
                        <a:t>Технологический</a:t>
                      </a:r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Математика</a:t>
                      </a:r>
                    </a:p>
                    <a:p>
                      <a:pPr algn="ctr"/>
                      <a:r>
                        <a:rPr lang="ru-RU" sz="2800" dirty="0" smtClean="0"/>
                        <a:t>Химия</a:t>
                      </a:r>
                    </a:p>
                    <a:p>
                      <a:pPr algn="ctr"/>
                      <a:r>
                        <a:rPr lang="ru-RU" sz="2800" dirty="0" smtClean="0"/>
                        <a:t>Биология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Математика</a:t>
                      </a:r>
                    </a:p>
                    <a:p>
                      <a:pPr algn="ctr"/>
                      <a:r>
                        <a:rPr lang="ru-RU" sz="2800" dirty="0" smtClean="0"/>
                        <a:t>Иностранный язык</a:t>
                      </a:r>
                    </a:p>
                    <a:p>
                      <a:pPr algn="ctr"/>
                      <a:r>
                        <a:rPr lang="ru-RU" sz="2800" dirty="0" smtClean="0"/>
                        <a:t>Обществознание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Математика</a:t>
                      </a:r>
                    </a:p>
                    <a:p>
                      <a:pPr algn="ctr"/>
                      <a:r>
                        <a:rPr lang="ru-RU" sz="2800" dirty="0" smtClean="0"/>
                        <a:t>Информатика</a:t>
                      </a:r>
                    </a:p>
                    <a:p>
                      <a:pPr algn="ctr"/>
                      <a:r>
                        <a:rPr lang="ru-RU" sz="2800" dirty="0" smtClean="0"/>
                        <a:t>Физика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177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492" y="131512"/>
            <a:ext cx="10515600" cy="1325563"/>
          </a:xfrm>
        </p:spPr>
        <p:txBody>
          <a:bodyPr/>
          <a:lstStyle/>
          <a:p>
            <a:r>
              <a:rPr lang="ru-RU" dirty="0" smtClean="0"/>
              <a:t>Индивидуальный учебный 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531" y="1457074"/>
            <a:ext cx="10515600" cy="48479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Предметы для сетевого взаимодействия:</a:t>
            </a:r>
          </a:p>
          <a:p>
            <a:r>
              <a:rPr lang="ru-RU" dirty="0" smtClean="0"/>
              <a:t>Индивидуальный проект – 34 ч.</a:t>
            </a:r>
          </a:p>
          <a:p>
            <a:r>
              <a:rPr lang="ru-RU" dirty="0"/>
              <a:t>«Критическое мышление в контексте современного </a:t>
            </a:r>
            <a:r>
              <a:rPr lang="ru-RU" dirty="0" err="1"/>
              <a:t>медиапользования</a:t>
            </a:r>
            <a:r>
              <a:rPr lang="ru-RU" dirty="0" smtClean="0"/>
              <a:t>» - 10 ч.</a:t>
            </a:r>
          </a:p>
          <a:p>
            <a:r>
              <a:rPr lang="ru-RU" dirty="0"/>
              <a:t>«Гений общения</a:t>
            </a:r>
            <a:r>
              <a:rPr lang="ru-RU" dirty="0" smtClean="0"/>
              <a:t>» - 10 ч.</a:t>
            </a:r>
          </a:p>
          <a:p>
            <a:r>
              <a:rPr lang="ru-RU" dirty="0"/>
              <a:t>«Свобода от тревоги</a:t>
            </a:r>
            <a:r>
              <a:rPr lang="ru-RU" dirty="0" smtClean="0"/>
              <a:t>» - 10 ч.</a:t>
            </a:r>
          </a:p>
          <a:p>
            <a:r>
              <a:rPr lang="ru-RU" dirty="0"/>
              <a:t>«ВНД и профессиональная ориентация</a:t>
            </a:r>
            <a:r>
              <a:rPr lang="ru-RU" dirty="0" smtClean="0"/>
              <a:t>» – 34 ч.</a:t>
            </a:r>
          </a:p>
          <a:p>
            <a:r>
              <a:rPr lang="ru-RU" dirty="0"/>
              <a:t>Проектно-исследовательская </a:t>
            </a:r>
            <a:r>
              <a:rPr lang="ru-RU" dirty="0" smtClean="0"/>
              <a:t>деятельность – 34 ч.</a:t>
            </a:r>
          </a:p>
          <a:p>
            <a:r>
              <a:rPr lang="ru-RU" dirty="0"/>
              <a:t>«Основы психологии</a:t>
            </a:r>
            <a:r>
              <a:rPr lang="ru-RU" dirty="0" smtClean="0"/>
              <a:t>» - 68 ч./34ч.</a:t>
            </a:r>
          </a:p>
          <a:p>
            <a:r>
              <a:rPr lang="ru-RU" dirty="0"/>
              <a:t>Основы латинского </a:t>
            </a:r>
            <a:r>
              <a:rPr lang="ru-RU" dirty="0" smtClean="0"/>
              <a:t>языка - 34 ч.</a:t>
            </a:r>
          </a:p>
          <a:p>
            <a:r>
              <a:rPr lang="ru-RU" dirty="0"/>
              <a:t>«Научное познание </a:t>
            </a:r>
            <a:r>
              <a:rPr lang="ru-RU" dirty="0" smtClean="0"/>
              <a:t>мира» - 34 ч.</a:t>
            </a:r>
          </a:p>
          <a:p>
            <a:r>
              <a:rPr lang="ru-RU" dirty="0"/>
              <a:t>«Предпринимательство – базовая компетенция современного человека</a:t>
            </a:r>
            <a:r>
              <a:rPr lang="ru-RU" dirty="0" smtClean="0"/>
              <a:t>» - 68 ч./34ч.</a:t>
            </a:r>
          </a:p>
          <a:p>
            <a:r>
              <a:rPr lang="ru-RU" dirty="0"/>
              <a:t>Практический курс философии: </a:t>
            </a:r>
            <a:r>
              <a:rPr lang="ru-RU" dirty="0" smtClean="0"/>
              <a:t>«</a:t>
            </a:r>
            <a:r>
              <a:rPr lang="ru-RU" dirty="0"/>
              <a:t>Философия с Ходжой </a:t>
            </a:r>
            <a:r>
              <a:rPr lang="ru-RU" dirty="0" smtClean="0"/>
              <a:t>Насреддином» - 68 ч./34ч.</a:t>
            </a:r>
          </a:p>
          <a:p>
            <a:r>
              <a:rPr lang="ru-RU" smtClean="0"/>
              <a:t>«История </a:t>
            </a:r>
            <a:r>
              <a:rPr lang="ru-RU"/>
              <a:t>через </a:t>
            </a:r>
            <a:r>
              <a:rPr lang="ru-RU" smtClean="0"/>
              <a:t>искусство» - </a:t>
            </a:r>
            <a:r>
              <a:rPr lang="ru-RU" dirty="0" smtClean="0"/>
              <a:t>68 ч./34ч.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21228" y="27229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121228" y="4426449"/>
            <a:ext cx="10515600" cy="1265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416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внеурочной деятельности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Предметы для сетевого взаимодействия:</a:t>
            </a:r>
          </a:p>
          <a:p>
            <a:r>
              <a:rPr lang="ru-RU" dirty="0" smtClean="0"/>
              <a:t>«Интеллектуальное лидерство и современные технологии развития </a:t>
            </a:r>
            <a:r>
              <a:rPr lang="en-US" dirty="0" smtClean="0"/>
              <a:t>SOFT SKILLS</a:t>
            </a:r>
            <a:r>
              <a:rPr lang="ru-RU" dirty="0" smtClean="0"/>
              <a:t>»</a:t>
            </a:r>
          </a:p>
          <a:p>
            <a:r>
              <a:rPr lang="ru-RU" dirty="0"/>
              <a:t>«Проектирование доступной городской среды</a:t>
            </a:r>
            <a:r>
              <a:rPr lang="ru-RU" dirty="0" smtClean="0"/>
              <a:t>»</a:t>
            </a:r>
          </a:p>
          <a:p>
            <a:r>
              <a:rPr lang="ru-RU" dirty="0"/>
              <a:t>Практический курс ненасильственного общения (на русском или английском языках) </a:t>
            </a:r>
            <a:r>
              <a:rPr lang="ru-RU" dirty="0" smtClean="0"/>
              <a:t>«</a:t>
            </a:r>
            <a:r>
              <a:rPr lang="ru-RU" dirty="0"/>
              <a:t>Уроки Гармонии»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6501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244</Words>
  <Application>Microsoft Office PowerPoint</Application>
  <PresentationFormat>Широкоэкранный</PresentationFormat>
  <Paragraphs>57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МБОУ Гимназия № 14 «Университетская» город Новосибирск</vt:lpstr>
      <vt:lpstr>Нормативно-правовая база</vt:lpstr>
      <vt:lpstr>Модельный учебный план. Обязательная часть </vt:lpstr>
      <vt:lpstr>Традиции. Предметы, обеспечивающие профиль, в соответствии с изменениями во ФГОС СОО</vt:lpstr>
      <vt:lpstr>Индивидуальный учебный план</vt:lpstr>
      <vt:lpstr>План внеурочной деятельности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Гимназия № 14 «Университетская» город Новосибирск</dc:title>
  <dc:creator>Учетная запись Майкрософт</dc:creator>
  <cp:lastModifiedBy>Учетная запись Майкрософт</cp:lastModifiedBy>
  <cp:revision>4</cp:revision>
  <dcterms:created xsi:type="dcterms:W3CDTF">2022-12-09T10:37:47Z</dcterms:created>
  <dcterms:modified xsi:type="dcterms:W3CDTF">2023-02-27T12:22:07Z</dcterms:modified>
</cp:coreProperties>
</file>